
<file path=[Content_Types].xml><?xml version="1.0" encoding="utf-8"?>
<Types xmlns="http://schemas.openxmlformats.org/package/2006/content-types">
  <Default Extension="png" ContentType="image/png"/>
  <Default Extension="emf" ContentType="image/x-emf"/>
  <Default Extension="jpeg" ContentType="image/jpeg"/>
  <Default Extension="wmf" ContentType="image/x-wmf"/>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4.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5.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0.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11.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2"/>
    <p:sldMasterId id="2147483675" r:id="rId3"/>
    <p:sldMasterId id="2147483687" r:id="rId4"/>
    <p:sldMasterId id="2147483694" r:id="rId5"/>
    <p:sldMasterId id="2147483700" r:id="rId6"/>
  </p:sldMasterIdLst>
  <p:notesMasterIdLst>
    <p:notesMasterId r:id="rId37"/>
  </p:notesMasterIdLst>
  <p:sldIdLst>
    <p:sldId id="1478" r:id="rId7"/>
    <p:sldId id="1483" r:id="rId8"/>
    <p:sldId id="1480" r:id="rId9"/>
    <p:sldId id="1481" r:id="rId10"/>
    <p:sldId id="1482" r:id="rId11"/>
    <p:sldId id="1444" r:id="rId12"/>
    <p:sldId id="1423" r:id="rId13"/>
    <p:sldId id="1445" r:id="rId14"/>
    <p:sldId id="1413" r:id="rId15"/>
    <p:sldId id="1484" r:id="rId16"/>
    <p:sldId id="1414" r:id="rId17"/>
    <p:sldId id="1415" r:id="rId18"/>
    <p:sldId id="1416" r:id="rId19"/>
    <p:sldId id="1426" r:id="rId20"/>
    <p:sldId id="1474" r:id="rId21"/>
    <p:sldId id="1425" r:id="rId22"/>
    <p:sldId id="1427" r:id="rId23"/>
    <p:sldId id="1428" r:id="rId24"/>
    <p:sldId id="1417" r:id="rId25"/>
    <p:sldId id="1429" r:id="rId26"/>
    <p:sldId id="1418" r:id="rId27"/>
    <p:sldId id="1419" r:id="rId28"/>
    <p:sldId id="1475" r:id="rId29"/>
    <p:sldId id="1430" r:id="rId30"/>
    <p:sldId id="1477" r:id="rId31"/>
    <p:sldId id="1432" r:id="rId32"/>
    <p:sldId id="1476" r:id="rId33"/>
    <p:sldId id="1431" r:id="rId34"/>
    <p:sldId id="1434" r:id="rId35"/>
    <p:sldId id="1435" r:id="rId36"/>
  </p:sldIdLst>
  <p:sldSz cx="9144000" cy="5143500" type="screen16x9"/>
  <p:notesSz cx="6858000" cy="9144000"/>
  <p:custDataLst>
    <p:tags r:id="rId38"/>
  </p:custDataLst>
  <p:defaultTex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20">
          <p15:clr>
            <a:srgbClr val="A4A3A4"/>
          </p15:clr>
        </p15:guide>
        <p15:guide id="2" pos="280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10506" initials="1"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5" d="100"/>
          <a:sy n="115" d="100"/>
        </p:scale>
        <p:origin x="684" y="96"/>
      </p:cViewPr>
      <p:guideLst>
        <p:guide orient="horz" pos="1520"/>
        <p:guide pos="280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commentAuthors" Target="commentAuthors.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theme" Target="theme/theme1.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tableStyles" Target="tableStyles.xml"/><Relationship Id="rId8" Type="http://schemas.openxmlformats.org/officeDocument/2006/relationships/slide" Target="slides/slide2.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78C857D-9DEA-4D23-9FB4-80ECD7B5DC21}" type="datetimeFigureOut">
              <a:rPr lang="zh-CN" altLang="en-US" smtClean="0"/>
              <a:t>2025/8/23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72ED27-077B-4B8F-B939-7B693EA1A867}" type="slidenum">
              <a:rPr lang="zh-CN" altLang="en-US" smtClean="0"/>
              <a:t>‹#›</a:t>
            </a:fld>
            <a:endParaRPr lang="zh-CN" altLang="en-US"/>
          </a:p>
        </p:txBody>
      </p:sp>
    </p:spTree>
    <p:extLst>
      <p:ext uri="{BB962C8B-B14F-4D97-AF65-F5344CB8AC3E}">
        <p14:creationId xmlns:p14="http://schemas.microsoft.com/office/powerpoint/2010/main" val="782881779"/>
      </p:ext>
    </p:extLst>
  </p:cSld>
  <p:clrMap bg1="lt1" tx1="dk1" bg2="lt2" tx2="dk2" accent1="accent1" accent2="accent2" accent3="accent3" accent4="accent4" accent5="accent5" accent6="accent6" hlink="hlink" folHlink="folHlink"/>
  <p:notesStyle>
    <a:lvl1pPr marL="0" algn="l" defTabSz="913765" rtl="0" eaLnBrk="1" latinLnBrk="0" hangingPunct="1">
      <a:defRPr sz="1200" kern="1200">
        <a:solidFill>
          <a:schemeClr val="tx1"/>
        </a:solidFill>
        <a:latin typeface="+mn-lt"/>
        <a:ea typeface="+mn-ea"/>
        <a:cs typeface="+mn-cs"/>
      </a:defRPr>
    </a:lvl1pPr>
    <a:lvl2pPr marL="457200" algn="l" defTabSz="913765" rtl="0" eaLnBrk="1" latinLnBrk="0" hangingPunct="1">
      <a:defRPr sz="1200" kern="1200">
        <a:solidFill>
          <a:schemeClr val="tx1"/>
        </a:solidFill>
        <a:latin typeface="+mn-lt"/>
        <a:ea typeface="+mn-ea"/>
        <a:cs typeface="+mn-cs"/>
      </a:defRPr>
    </a:lvl2pPr>
    <a:lvl3pPr marL="914400" algn="l" defTabSz="913765" rtl="0" eaLnBrk="1" latinLnBrk="0" hangingPunct="1">
      <a:defRPr sz="1200" kern="1200">
        <a:solidFill>
          <a:schemeClr val="tx1"/>
        </a:solidFill>
        <a:latin typeface="+mn-lt"/>
        <a:ea typeface="+mn-ea"/>
        <a:cs typeface="+mn-cs"/>
      </a:defRPr>
    </a:lvl3pPr>
    <a:lvl4pPr marL="1371600" algn="l" defTabSz="913765" rtl="0" eaLnBrk="1" latinLnBrk="0" hangingPunct="1">
      <a:defRPr sz="1200" kern="1200">
        <a:solidFill>
          <a:schemeClr val="tx1"/>
        </a:solidFill>
        <a:latin typeface="+mn-lt"/>
        <a:ea typeface="+mn-ea"/>
        <a:cs typeface="+mn-cs"/>
      </a:defRPr>
    </a:lvl4pPr>
    <a:lvl5pPr marL="1828800" algn="l" defTabSz="913765" rtl="0" eaLnBrk="1" latinLnBrk="0" hangingPunct="1">
      <a:defRPr sz="1200" kern="1200">
        <a:solidFill>
          <a:schemeClr val="tx1"/>
        </a:solidFill>
        <a:latin typeface="+mn-lt"/>
        <a:ea typeface="+mn-ea"/>
        <a:cs typeface="+mn-cs"/>
      </a:defRPr>
    </a:lvl5pPr>
    <a:lvl6pPr marL="2286000" algn="l" defTabSz="913765" rtl="0" eaLnBrk="1" latinLnBrk="0" hangingPunct="1">
      <a:defRPr sz="1200" kern="1200">
        <a:solidFill>
          <a:schemeClr val="tx1"/>
        </a:solidFill>
        <a:latin typeface="+mn-lt"/>
        <a:ea typeface="+mn-ea"/>
        <a:cs typeface="+mn-cs"/>
      </a:defRPr>
    </a:lvl6pPr>
    <a:lvl7pPr marL="2742565" algn="l" defTabSz="913765" rtl="0" eaLnBrk="1" latinLnBrk="0" hangingPunct="1">
      <a:defRPr sz="1200" kern="1200">
        <a:solidFill>
          <a:schemeClr val="tx1"/>
        </a:solidFill>
        <a:latin typeface="+mn-lt"/>
        <a:ea typeface="+mn-ea"/>
        <a:cs typeface="+mn-cs"/>
      </a:defRPr>
    </a:lvl7pPr>
    <a:lvl8pPr marL="3199765" algn="l" defTabSz="913765" rtl="0" eaLnBrk="1" latinLnBrk="0" hangingPunct="1">
      <a:defRPr sz="1200" kern="1200">
        <a:solidFill>
          <a:schemeClr val="tx1"/>
        </a:solidFill>
        <a:latin typeface="+mn-lt"/>
        <a:ea typeface="+mn-ea"/>
        <a:cs typeface="+mn-cs"/>
      </a:defRPr>
    </a:lvl8pPr>
    <a:lvl9pPr marL="3656965" algn="l" defTabSz="91376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5706601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277167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3405862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8175051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8324801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3886659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1570445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1227673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8450386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344205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4676297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1952414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3182064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3892325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0842905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8579142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6298110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41280660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974342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424038634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42577366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4083863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048441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5160307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1681603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40591349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6492939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8473499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5.xml"/><Relationship Id="rId1" Type="http://schemas.openxmlformats.org/officeDocument/2006/relationships/tags" Target="../tags/tag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9.xml"/><Relationship Id="rId1" Type="http://schemas.openxmlformats.org/officeDocument/2006/relationships/tags" Target="../tags/tag8.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5.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2565" indent="0" algn="ctr">
              <a:buNone/>
              <a:defRPr>
                <a:solidFill>
                  <a:schemeClr val="tx1">
                    <a:tint val="75000"/>
                  </a:schemeClr>
                </a:solidFill>
              </a:defRPr>
            </a:lvl7pPr>
            <a:lvl8pPr marL="3199765" indent="0" algn="ctr">
              <a:buNone/>
              <a:defRPr>
                <a:solidFill>
                  <a:schemeClr val="tx1">
                    <a:tint val="75000"/>
                  </a:schemeClr>
                </a:solidFill>
              </a:defRPr>
            </a:lvl8pPr>
            <a:lvl9pPr marL="3656965"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7" name="任意多边形: 形状 6"/>
          <p:cNvSpPr>
            <a:spLocks noGrp="1"/>
          </p:cNvSpPr>
          <p:nvPr>
            <p:ph type="pic" sz="quarter" idx="10"/>
          </p:nvPr>
        </p:nvSpPr>
        <p:spPr>
          <a:xfrm>
            <a:off x="3716092" y="2402904"/>
            <a:ext cx="1609859" cy="1607344"/>
          </a:xfrm>
          <a:custGeom>
            <a:avLst/>
            <a:gdLst>
              <a:gd name="connsiteX0" fmla="*/ 1714500 w 3429000"/>
              <a:gd name="connsiteY0" fmla="*/ 0 h 3429000"/>
              <a:gd name="connsiteX1" fmla="*/ 3429000 w 3429000"/>
              <a:gd name="connsiteY1" fmla="*/ 1714500 h 3429000"/>
              <a:gd name="connsiteX2" fmla="*/ 1714500 w 3429000"/>
              <a:gd name="connsiteY2" fmla="*/ 3429000 h 3429000"/>
              <a:gd name="connsiteX3" fmla="*/ 0 w 3429000"/>
              <a:gd name="connsiteY3" fmla="*/ 1714500 h 3429000"/>
              <a:gd name="connsiteX4" fmla="*/ 1714500 w 3429000"/>
              <a:gd name="connsiteY4" fmla="*/ 0 h 3429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29000" h="3429000">
                <a:moveTo>
                  <a:pt x="1714500" y="0"/>
                </a:moveTo>
                <a:cubicBezTo>
                  <a:pt x="2661392" y="0"/>
                  <a:pt x="3429000" y="767608"/>
                  <a:pt x="3429000" y="1714500"/>
                </a:cubicBezTo>
                <a:cubicBezTo>
                  <a:pt x="3429000" y="2661392"/>
                  <a:pt x="2661392" y="3429000"/>
                  <a:pt x="1714500" y="3429000"/>
                </a:cubicBezTo>
                <a:cubicBezTo>
                  <a:pt x="767608" y="3429000"/>
                  <a:pt x="0" y="2661392"/>
                  <a:pt x="0" y="1714500"/>
                </a:cubicBezTo>
                <a:cubicBezTo>
                  <a:pt x="0" y="767608"/>
                  <a:pt x="767608" y="0"/>
                  <a:pt x="1714500" y="0"/>
                </a:cubicBezTo>
                <a:close/>
              </a:path>
            </a:pathLst>
          </a:custGeom>
        </p:spPr>
        <p:txBody>
          <a:bodyPr wrap="square">
            <a:noAutofit/>
          </a:bodyPr>
          <a:lstStyle/>
          <a:p>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7" name="任意多边形: 形状 6"/>
          <p:cNvSpPr>
            <a:spLocks noGrp="1"/>
          </p:cNvSpPr>
          <p:nvPr>
            <p:ph type="pic" sz="quarter" idx="10"/>
          </p:nvPr>
        </p:nvSpPr>
        <p:spPr>
          <a:xfrm>
            <a:off x="0" y="0"/>
            <a:ext cx="3792113" cy="5143500"/>
          </a:xfrm>
          <a:custGeom>
            <a:avLst/>
            <a:gdLst>
              <a:gd name="connsiteX0" fmla="*/ 0 w 8077200"/>
              <a:gd name="connsiteY0" fmla="*/ 0 h 10972800"/>
              <a:gd name="connsiteX1" fmla="*/ 8077200 w 8077200"/>
              <a:gd name="connsiteY1" fmla="*/ 0 h 10972800"/>
              <a:gd name="connsiteX2" fmla="*/ 8077200 w 8077200"/>
              <a:gd name="connsiteY2" fmla="*/ 10972800 h 10972800"/>
              <a:gd name="connsiteX3" fmla="*/ 0 w 8077200"/>
              <a:gd name="connsiteY3" fmla="*/ 10972800 h 10972800"/>
            </a:gdLst>
            <a:ahLst/>
            <a:cxnLst>
              <a:cxn ang="0">
                <a:pos x="connsiteX0" y="connsiteY0"/>
              </a:cxn>
              <a:cxn ang="0">
                <a:pos x="connsiteX1" y="connsiteY1"/>
              </a:cxn>
              <a:cxn ang="0">
                <a:pos x="connsiteX2" y="connsiteY2"/>
              </a:cxn>
              <a:cxn ang="0">
                <a:pos x="connsiteX3" y="connsiteY3"/>
              </a:cxn>
            </a:cxnLst>
            <a:rect l="l" t="t" r="r" b="b"/>
            <a:pathLst>
              <a:path w="8077200" h="10972800">
                <a:moveTo>
                  <a:pt x="0" y="0"/>
                </a:moveTo>
                <a:lnTo>
                  <a:pt x="8077200" y="0"/>
                </a:lnTo>
                <a:lnTo>
                  <a:pt x="8077200" y="10972800"/>
                </a:lnTo>
                <a:lnTo>
                  <a:pt x="0" y="10972800"/>
                </a:lnTo>
                <a:close/>
              </a:path>
            </a:pathLst>
          </a:custGeom>
        </p:spPr>
        <p:txBody>
          <a:bodyPr wrap="square">
            <a:noAutofit/>
          </a:bodyPr>
          <a:lstStyle/>
          <a:p>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 name="Subtitle 2" hidden="1"/>
          <p:cNvSpPr>
            <a:spLocks noGrp="1"/>
          </p:cNvSpPr>
          <p:nvPr>
            <p:ph type="subTitle" idx="1"/>
            <p:custDataLst>
              <p:tags r:id="rId1"/>
            </p:custDataLst>
          </p:nvPr>
        </p:nvSpPr>
        <p:spPr>
          <a:xfrm>
            <a:off x="0" y="1"/>
            <a:ext cx="1058640" cy="105861"/>
          </a:xfrm>
          <a:effectLst/>
          <a:extLst>
            <a:ext uri="{AF507438-7753-43E0-B8FC-AC1667EBCBE1}">
              <a14:hiddenEffects xmlns:a14="http://schemas.microsoft.com/office/drawing/2010/main">
                <a:effectLst>
                  <a:outerShdw blurRad="63500" rotWithShape="0">
                    <a:scrgbClr r="0" g="0" b="0"/>
                  </a:outerShdw>
                </a:effectLst>
              </a14:hiddenEffects>
            </a:ext>
          </a:extLst>
        </p:spPr>
        <p:txBody>
          <a:bodyPr wrap="none" lIns="0" tIns="0" rIns="0" bIns="0" anchor="t">
            <a:noAutofit/>
          </a:bodyPr>
          <a:lstStyle>
            <a:lvl1pPr marL="0" indent="0" algn="l">
              <a:lnSpc>
                <a:spcPct val="100000"/>
              </a:lnSpc>
              <a:spcBef>
                <a:spcPts val="0"/>
              </a:spcBef>
              <a:spcAft>
                <a:spcPts val="0"/>
              </a:spcAft>
              <a:buClrTx/>
              <a:buSzPct val="100000"/>
              <a:buFontTx/>
              <a:buNone/>
              <a:defRPr sz="100" b="0" i="0" u="none" spc="0">
                <a:solidFill>
                  <a:schemeClr val="tx1"/>
                </a:solidFill>
                <a:latin typeface="Bosch Office Sans" panose="020B0604020202020204" pitchFamily="34" charset="0"/>
              </a:defRPr>
            </a:lvl1pPr>
            <a:lvl2pPr marL="342900" indent="0" algn="ctr">
              <a:buNone/>
              <a:defRPr sz="1500"/>
            </a:lvl2pPr>
            <a:lvl3pPr marL="685800" indent="0" algn="ctr">
              <a:buNone/>
              <a:defRPr sz="1300"/>
            </a:lvl3pPr>
            <a:lvl4pPr marL="1028700" indent="0" algn="ctr">
              <a:buNone/>
              <a:defRPr sz="1200"/>
            </a:lvl4pPr>
            <a:lvl5pPr marL="1371600" indent="0" algn="ctr">
              <a:buNone/>
              <a:defRPr sz="1200"/>
            </a:lvl5pPr>
            <a:lvl6pPr marL="1713865" indent="0" algn="ctr">
              <a:buNone/>
              <a:defRPr sz="1200"/>
            </a:lvl6pPr>
            <a:lvl7pPr marL="2056765" indent="0" algn="ctr">
              <a:buNone/>
              <a:defRPr sz="1200"/>
            </a:lvl7pPr>
            <a:lvl8pPr marL="2399665" indent="0" algn="ctr">
              <a:buNone/>
              <a:defRPr sz="1200"/>
            </a:lvl8pPr>
            <a:lvl9pPr marL="2742565" indent="0" algn="ctr">
              <a:buNone/>
              <a:defRPr sz="1200"/>
            </a:lvl9pPr>
          </a:lstStyle>
          <a:p>
            <a:r>
              <a:rPr lang="en-US"/>
              <a:t>Click to edit Master subtitle style</a:t>
            </a:r>
            <a:endParaRPr lang="de-DE" dirty="0"/>
          </a:p>
        </p:txBody>
      </p:sp>
      <p:sp>
        <p:nvSpPr>
          <p:cNvPr id="2" name="Title 1"/>
          <p:cNvSpPr>
            <a:spLocks noGrp="1"/>
          </p:cNvSpPr>
          <p:nvPr>
            <p:ph type="ctrTitle"/>
            <p:custDataLst>
              <p:tags r:id="rId2"/>
            </p:custDataLst>
          </p:nvPr>
        </p:nvSpPr>
        <p:spPr>
          <a:xfrm>
            <a:off x="215962" y="215957"/>
            <a:ext cx="8229865" cy="4338165"/>
          </a:xfrm>
          <a:effectLst/>
          <a:extLst>
            <a:ext uri="{AF507438-7753-43E0-B8FC-AC1667EBCBE1}">
              <a14:hiddenEffects xmlns:a14="http://schemas.microsoft.com/office/drawing/2010/main">
                <a:effectLst>
                  <a:outerShdw blurRad="63500" rotWithShape="0">
                    <a:scrgbClr r="0" g="0" b="0"/>
                  </a:outerShdw>
                </a:effectLst>
              </a14:hiddenEffects>
            </a:ext>
          </a:extLst>
        </p:spPr>
        <p:txBody>
          <a:bodyPr wrap="square" lIns="0" tIns="0" rIns="0" bIns="0" anchor="t" anchorCtr="0">
            <a:normAutofit/>
          </a:bodyPr>
          <a:lstStyle>
            <a:lvl1pPr algn="l">
              <a:lnSpc>
                <a:spcPct val="90000"/>
              </a:lnSpc>
              <a:spcBef>
                <a:spcPts val="0"/>
              </a:spcBef>
              <a:spcAft>
                <a:spcPts val="0"/>
              </a:spcAft>
              <a:buFontTx/>
              <a:buNone/>
              <a:defRPr sz="6700" b="0" i="0" u="none" cap="all" spc="0">
                <a:solidFill>
                  <a:srgbClr val="FFFFFF"/>
                </a:solidFill>
                <a:latin typeface="Bosch Office Sans" panose="020B0604020202020204" pitchFamily="34" charset="0"/>
              </a:defRPr>
            </a:lvl1pPr>
          </a:lstStyle>
          <a:p>
            <a:r>
              <a:rPr lang="en-US"/>
              <a:t>Click to edit Master title style</a:t>
            </a:r>
            <a:endParaRPr lang="de-DE"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4540" y="1282238"/>
            <a:ext cx="7886104" cy="2139706"/>
          </a:xfrm>
        </p:spPr>
        <p:txBody>
          <a:bodyPr anchor="b"/>
          <a:lstStyle>
            <a:lvl1pPr>
              <a:defRPr sz="4500"/>
            </a:lvl1pPr>
          </a:lstStyle>
          <a:p>
            <a:r>
              <a:rPr lang="en-US"/>
              <a:t>Click to edit Master title style</a:t>
            </a:r>
            <a:endParaRPr lang="de-DE"/>
          </a:p>
        </p:txBody>
      </p:sp>
      <p:sp>
        <p:nvSpPr>
          <p:cNvPr id="3" name="Text Placeholder 2"/>
          <p:cNvSpPr>
            <a:spLocks noGrp="1"/>
          </p:cNvSpPr>
          <p:nvPr>
            <p:ph type="body" idx="1"/>
          </p:nvPr>
        </p:nvSpPr>
        <p:spPr>
          <a:xfrm>
            <a:off x="624540" y="3441793"/>
            <a:ext cx="7886104" cy="1126091"/>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3865" indent="0">
              <a:buNone/>
              <a:defRPr sz="1200">
                <a:solidFill>
                  <a:schemeClr val="tx1">
                    <a:tint val="75000"/>
                  </a:schemeClr>
                </a:solidFill>
              </a:defRPr>
            </a:lvl6pPr>
            <a:lvl7pPr marL="2056765" indent="0">
              <a:buNone/>
              <a:defRPr sz="1200">
                <a:solidFill>
                  <a:schemeClr val="tx1">
                    <a:tint val="75000"/>
                  </a:schemeClr>
                </a:solidFill>
              </a:defRPr>
            </a:lvl7pPr>
            <a:lvl8pPr marL="2399665" indent="0">
              <a:buNone/>
              <a:defRPr sz="1200">
                <a:solidFill>
                  <a:schemeClr val="tx1">
                    <a:tint val="75000"/>
                  </a:schemeClr>
                </a:solidFill>
              </a:defRPr>
            </a:lvl8pPr>
            <a:lvl9pPr marL="2742565" indent="0">
              <a:buNone/>
              <a:defRPr sz="1200">
                <a:solidFill>
                  <a:schemeClr val="tx1">
                    <a:tint val="75000"/>
                  </a:schemeClr>
                </a:solidFill>
              </a:defRPr>
            </a:lvl9pPr>
          </a:lstStyle>
          <a:p>
            <a:pPr lvl="0"/>
            <a:r>
              <a:rPr lang="en-US"/>
              <a:t>Click to edit Master text styles</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288056" y="1080279"/>
            <a:ext cx="4052782" cy="34748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800928" y="1080278"/>
            <a:ext cx="4052782" cy="34748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32" y="273914"/>
            <a:ext cx="7886104" cy="993766"/>
          </a:xfrm>
        </p:spPr>
        <p:txBody>
          <a:bodyPr/>
          <a:lstStyle/>
          <a:p>
            <a:r>
              <a:rPr lang="en-US"/>
              <a:t>Click to edit Master title style</a:t>
            </a:r>
            <a:endParaRPr lang="de-DE"/>
          </a:p>
        </p:txBody>
      </p:sp>
      <p:sp>
        <p:nvSpPr>
          <p:cNvPr id="3" name="Text Placeholder 2"/>
          <p:cNvSpPr>
            <a:spLocks noGrp="1"/>
          </p:cNvSpPr>
          <p:nvPr>
            <p:ph type="body" idx="1"/>
          </p:nvPr>
        </p:nvSpPr>
        <p:spPr>
          <a:xfrm>
            <a:off x="629832" y="1261065"/>
            <a:ext cx="3868954" cy="617961"/>
          </a:xfrm>
        </p:spPr>
        <p:txBody>
          <a:bodyPr anchor="b"/>
          <a:lstStyle>
            <a:lvl1pPr marL="0" indent="0">
              <a:buNone/>
              <a:defRPr sz="1800" b="1"/>
            </a:lvl1pPr>
            <a:lvl2pPr marL="342900" indent="0">
              <a:buNone/>
              <a:defRPr sz="1500" b="1"/>
            </a:lvl2pPr>
            <a:lvl3pPr marL="685800" indent="0">
              <a:buNone/>
              <a:defRPr sz="1300" b="1"/>
            </a:lvl3pPr>
            <a:lvl4pPr marL="1028700" indent="0">
              <a:buNone/>
              <a:defRPr sz="1200" b="1"/>
            </a:lvl4pPr>
            <a:lvl5pPr marL="1371600" indent="0">
              <a:buNone/>
              <a:defRPr sz="1200" b="1"/>
            </a:lvl5pPr>
            <a:lvl6pPr marL="1713865" indent="0">
              <a:buNone/>
              <a:defRPr sz="1200" b="1"/>
            </a:lvl6pPr>
            <a:lvl7pPr marL="2056765" indent="0">
              <a:buNone/>
              <a:defRPr sz="1200" b="1"/>
            </a:lvl7pPr>
            <a:lvl8pPr marL="2399665" indent="0">
              <a:buNone/>
              <a:defRPr sz="1200" b="1"/>
            </a:lvl8pPr>
            <a:lvl9pPr marL="2742565"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32" y="1879026"/>
            <a:ext cx="3868954" cy="2762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
        <p:nvSpPr>
          <p:cNvPr id="5" name="Text Placeholder 4"/>
          <p:cNvSpPr>
            <a:spLocks noGrp="1"/>
          </p:cNvSpPr>
          <p:nvPr>
            <p:ph type="body" sz="quarter" idx="3"/>
          </p:nvPr>
        </p:nvSpPr>
        <p:spPr>
          <a:xfrm>
            <a:off x="4629339" y="1261065"/>
            <a:ext cx="3886597" cy="617961"/>
          </a:xfrm>
        </p:spPr>
        <p:txBody>
          <a:bodyPr anchor="b"/>
          <a:lstStyle>
            <a:lvl1pPr marL="0" indent="0">
              <a:buNone/>
              <a:defRPr sz="1800" b="1"/>
            </a:lvl1pPr>
            <a:lvl2pPr marL="342900" indent="0">
              <a:buNone/>
              <a:defRPr sz="1500" b="1"/>
            </a:lvl2pPr>
            <a:lvl3pPr marL="685800" indent="0">
              <a:buNone/>
              <a:defRPr sz="1300" b="1"/>
            </a:lvl3pPr>
            <a:lvl4pPr marL="1028700" indent="0">
              <a:buNone/>
              <a:defRPr sz="1200" b="1"/>
            </a:lvl4pPr>
            <a:lvl5pPr marL="1371600" indent="0">
              <a:buNone/>
              <a:defRPr sz="1200" b="1"/>
            </a:lvl5pPr>
            <a:lvl6pPr marL="1713865" indent="0">
              <a:buNone/>
              <a:defRPr sz="1200" b="1"/>
            </a:lvl6pPr>
            <a:lvl7pPr marL="2056765" indent="0">
              <a:buNone/>
              <a:defRPr sz="1200" b="1"/>
            </a:lvl7pPr>
            <a:lvl8pPr marL="2399665" indent="0">
              <a:buNone/>
              <a:defRPr sz="1200" b="1"/>
            </a:lvl8pPr>
            <a:lvl9pPr marL="2742565"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339" y="1879026"/>
            <a:ext cx="3886597" cy="2762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33" y="342724"/>
            <a:ext cx="2949791" cy="1200194"/>
          </a:xfrm>
        </p:spPr>
        <p:txBody>
          <a:bodyPr anchor="b"/>
          <a:lstStyle>
            <a:lvl1pPr>
              <a:defRPr sz="2400"/>
            </a:lvl1pPr>
          </a:lstStyle>
          <a:p>
            <a:r>
              <a:rPr lang="en-US"/>
              <a:t>Click to edit Master title style</a:t>
            </a:r>
            <a:endParaRPr lang="de-DE"/>
          </a:p>
        </p:txBody>
      </p:sp>
      <p:sp>
        <p:nvSpPr>
          <p:cNvPr id="3" name="Content Placeholder 2"/>
          <p:cNvSpPr>
            <a:spLocks noGrp="1"/>
          </p:cNvSpPr>
          <p:nvPr>
            <p:ph idx="1"/>
          </p:nvPr>
        </p:nvSpPr>
        <p:spPr>
          <a:xfrm>
            <a:off x="3886596" y="741025"/>
            <a:ext cx="4629338" cy="3654836"/>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Text Placeholder 3"/>
          <p:cNvSpPr>
            <a:spLocks noGrp="1"/>
          </p:cNvSpPr>
          <p:nvPr>
            <p:ph type="body" sz="half" idx="2"/>
          </p:nvPr>
        </p:nvSpPr>
        <p:spPr>
          <a:xfrm>
            <a:off x="629833" y="1542918"/>
            <a:ext cx="2949791" cy="2858235"/>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3865" indent="0">
              <a:buNone/>
              <a:defRPr sz="800"/>
            </a:lvl6pPr>
            <a:lvl7pPr marL="2056765" indent="0">
              <a:buNone/>
              <a:defRPr sz="800"/>
            </a:lvl7pPr>
            <a:lvl8pPr marL="2399665" indent="0">
              <a:buNone/>
              <a:defRPr sz="800"/>
            </a:lvl8pPr>
            <a:lvl9pPr marL="2742565" indent="0">
              <a:buNone/>
              <a:defRPr sz="800"/>
            </a:lvl9pPr>
          </a:lstStyle>
          <a:p>
            <a:pPr lvl="0"/>
            <a:r>
              <a:rPr lang="en-US"/>
              <a:t>Click to edit Master text styles</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33" y="342724"/>
            <a:ext cx="2949791" cy="1200194"/>
          </a:xfrm>
        </p:spPr>
        <p:txBody>
          <a:bodyPr anchor="b"/>
          <a:lstStyle>
            <a:lvl1pPr>
              <a:defRPr sz="2400"/>
            </a:lvl1pPr>
          </a:lstStyle>
          <a:p>
            <a:r>
              <a:rPr lang="en-US"/>
              <a:t>Click to edit Master title style</a:t>
            </a:r>
            <a:endParaRPr lang="de-DE"/>
          </a:p>
        </p:txBody>
      </p:sp>
      <p:sp>
        <p:nvSpPr>
          <p:cNvPr id="3" name="Picture Placeholder 2"/>
          <p:cNvSpPr>
            <a:spLocks noGrp="1"/>
          </p:cNvSpPr>
          <p:nvPr>
            <p:ph type="pic" idx="1"/>
          </p:nvPr>
        </p:nvSpPr>
        <p:spPr>
          <a:xfrm>
            <a:off x="3886596" y="741025"/>
            <a:ext cx="4629338" cy="3654836"/>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3865" indent="0">
              <a:buNone/>
              <a:defRPr sz="1500"/>
            </a:lvl6pPr>
            <a:lvl7pPr marL="2056765" indent="0">
              <a:buNone/>
              <a:defRPr sz="1500"/>
            </a:lvl7pPr>
            <a:lvl8pPr marL="2399665" indent="0">
              <a:buNone/>
              <a:defRPr sz="1500"/>
            </a:lvl8pPr>
            <a:lvl9pPr marL="2742565" indent="0">
              <a:buNone/>
              <a:defRPr sz="1500"/>
            </a:lvl9pPr>
          </a:lstStyle>
          <a:p>
            <a:r>
              <a:rPr lang="en-US"/>
              <a:t>Click icon to add picture</a:t>
            </a:r>
            <a:endParaRPr lang="de-DE"/>
          </a:p>
        </p:txBody>
      </p:sp>
      <p:sp>
        <p:nvSpPr>
          <p:cNvPr id="4" name="Text Placeholder 3"/>
          <p:cNvSpPr>
            <a:spLocks noGrp="1"/>
          </p:cNvSpPr>
          <p:nvPr>
            <p:ph type="body" sz="half" idx="2"/>
          </p:nvPr>
        </p:nvSpPr>
        <p:spPr>
          <a:xfrm>
            <a:off x="629833" y="1542918"/>
            <a:ext cx="2949791" cy="2858235"/>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3865" indent="0">
              <a:buNone/>
              <a:defRPr sz="800"/>
            </a:lvl6pPr>
            <a:lvl7pPr marL="2056765" indent="0">
              <a:buNone/>
              <a:defRPr sz="800"/>
            </a:lvl7pPr>
            <a:lvl8pPr marL="2399665" indent="0">
              <a:buNone/>
              <a:defRPr sz="800"/>
            </a:lvl8pPr>
            <a:lvl9pPr marL="2742565" indent="0">
              <a:buNone/>
              <a:defRPr sz="800"/>
            </a:lvl9pPr>
          </a:lstStyle>
          <a:p>
            <a:pPr lvl="0"/>
            <a:r>
              <a:rPr lang="en-US"/>
              <a:t>Click to edit Master text styles</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5290" y="273917"/>
            <a:ext cx="1970644" cy="4358808"/>
          </a:xfrm>
        </p:spPr>
        <p:txBody>
          <a:bodyPr vert="eaVert"/>
          <a:lstStyle/>
          <a:p>
            <a:r>
              <a:rPr lang="en-US"/>
              <a:t>Click to edit Master title style</a:t>
            </a:r>
            <a:endParaRPr lang="de-DE"/>
          </a:p>
        </p:txBody>
      </p:sp>
      <p:sp>
        <p:nvSpPr>
          <p:cNvPr id="3" name="Vertical Text Placeholder 2"/>
          <p:cNvSpPr>
            <a:spLocks noGrp="1"/>
          </p:cNvSpPr>
          <p:nvPr>
            <p:ph type="body" orient="vert" idx="1"/>
          </p:nvPr>
        </p:nvSpPr>
        <p:spPr>
          <a:xfrm>
            <a:off x="628068" y="273917"/>
            <a:ext cx="5747858" cy="435880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 name="Subtitle 2" hidden="1"/>
          <p:cNvSpPr>
            <a:spLocks noGrp="1"/>
          </p:cNvSpPr>
          <p:nvPr>
            <p:ph type="subTitle" idx="1"/>
            <p:custDataLst>
              <p:tags r:id="rId1"/>
            </p:custDataLst>
          </p:nvPr>
        </p:nvSpPr>
        <p:spPr>
          <a:xfrm>
            <a:off x="0" y="0"/>
            <a:ext cx="1058640" cy="105861"/>
          </a:xfrm>
          <a:effectLst/>
          <a:extLst>
            <a:ext uri="{AF507438-7753-43E0-B8FC-AC1667EBCBE1}">
              <a14:hiddenEffects xmlns:a14="http://schemas.microsoft.com/office/drawing/2010/main">
                <a:effectLst>
                  <a:outerShdw blurRad="63500" rotWithShape="0">
                    <a:scrgbClr r="0" g="0" b="0"/>
                  </a:outerShdw>
                </a:effectLst>
              </a14:hiddenEffects>
            </a:ext>
          </a:extLst>
        </p:spPr>
        <p:txBody>
          <a:bodyPr wrap="none" lIns="0" tIns="0" rIns="0" bIns="0" anchor="t">
            <a:noAutofit/>
          </a:bodyPr>
          <a:lstStyle>
            <a:lvl1pPr marL="0" indent="0" algn="l">
              <a:lnSpc>
                <a:spcPct val="100000"/>
              </a:lnSpc>
              <a:spcBef>
                <a:spcPts val="0"/>
              </a:spcBef>
              <a:spcAft>
                <a:spcPts val="0"/>
              </a:spcAft>
              <a:buClrTx/>
              <a:buSzPct val="100000"/>
              <a:buFontTx/>
              <a:buNone/>
              <a:defRPr sz="100" b="0" i="0" u="none" spc="0">
                <a:solidFill>
                  <a:schemeClr val="tx1"/>
                </a:solidFill>
                <a:latin typeface="Bosch Office Sans" panose="020B0604020202020204" pitchFamily="34" charset="0"/>
              </a:defRPr>
            </a:lvl1pPr>
            <a:lvl2pPr marL="342900" indent="0" algn="ctr">
              <a:buNone/>
              <a:defRPr sz="1500"/>
            </a:lvl2pPr>
            <a:lvl3pPr marL="685800" indent="0" algn="ctr">
              <a:buNone/>
              <a:defRPr sz="13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de-DE" dirty="0"/>
          </a:p>
        </p:txBody>
      </p:sp>
      <p:sp>
        <p:nvSpPr>
          <p:cNvPr id="2" name="Title 1"/>
          <p:cNvSpPr>
            <a:spLocks noGrp="1"/>
          </p:cNvSpPr>
          <p:nvPr>
            <p:ph type="ctrTitle"/>
            <p:custDataLst>
              <p:tags r:id="rId2"/>
            </p:custDataLst>
          </p:nvPr>
        </p:nvSpPr>
        <p:spPr>
          <a:xfrm>
            <a:off x="215962" y="215956"/>
            <a:ext cx="8229865" cy="4338165"/>
          </a:xfrm>
          <a:effectLst/>
          <a:extLst>
            <a:ext uri="{AF507438-7753-43E0-B8FC-AC1667EBCBE1}">
              <a14:hiddenEffects xmlns:a14="http://schemas.microsoft.com/office/drawing/2010/main">
                <a:effectLst>
                  <a:outerShdw blurRad="63500" rotWithShape="0">
                    <a:scrgbClr r="0" g="0" b="0"/>
                  </a:outerShdw>
                </a:effectLst>
              </a14:hiddenEffects>
            </a:ext>
          </a:extLst>
        </p:spPr>
        <p:txBody>
          <a:bodyPr wrap="square" lIns="0" tIns="0" rIns="0" bIns="0" anchor="t" anchorCtr="0">
            <a:normAutofit/>
          </a:bodyPr>
          <a:lstStyle>
            <a:lvl1pPr algn="l">
              <a:lnSpc>
                <a:spcPct val="90000"/>
              </a:lnSpc>
              <a:spcBef>
                <a:spcPts val="0"/>
              </a:spcBef>
              <a:spcAft>
                <a:spcPts val="0"/>
              </a:spcAft>
              <a:buFontTx/>
              <a:buNone/>
              <a:defRPr sz="6700" b="0" i="0" u="none" cap="all" spc="0">
                <a:solidFill>
                  <a:srgbClr val="FFFFFF"/>
                </a:solidFill>
                <a:latin typeface="Bosch Office Sans" panose="020B0604020202020204" pitchFamily="34" charset="0"/>
              </a:defRPr>
            </a:lvl1pPr>
          </a:lstStyle>
          <a:p>
            <a:r>
              <a:rPr lang="en-US"/>
              <a:t>Click to edit Master title style</a:t>
            </a:r>
            <a:endParaRPr lang="de-DE"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4539" y="1282238"/>
            <a:ext cx="7886104" cy="2139706"/>
          </a:xfrm>
        </p:spPr>
        <p:txBody>
          <a:bodyPr anchor="b"/>
          <a:lstStyle>
            <a:lvl1pPr>
              <a:defRPr sz="4500"/>
            </a:lvl1pPr>
          </a:lstStyle>
          <a:p>
            <a:r>
              <a:rPr lang="en-US"/>
              <a:t>Click to edit Master title style</a:t>
            </a:r>
            <a:endParaRPr lang="de-DE"/>
          </a:p>
        </p:txBody>
      </p:sp>
      <p:sp>
        <p:nvSpPr>
          <p:cNvPr id="3" name="Text Placeholder 2"/>
          <p:cNvSpPr>
            <a:spLocks noGrp="1"/>
          </p:cNvSpPr>
          <p:nvPr>
            <p:ph type="body" idx="1"/>
          </p:nvPr>
        </p:nvSpPr>
        <p:spPr>
          <a:xfrm>
            <a:off x="624539" y="3441792"/>
            <a:ext cx="7886104" cy="1126091"/>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288056" y="1080278"/>
            <a:ext cx="4052782" cy="34748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800927" y="1080277"/>
            <a:ext cx="4052782" cy="34748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2565" indent="0">
              <a:buNone/>
              <a:defRPr sz="1400">
                <a:solidFill>
                  <a:schemeClr val="tx1">
                    <a:tint val="75000"/>
                  </a:schemeClr>
                </a:solidFill>
              </a:defRPr>
            </a:lvl7pPr>
            <a:lvl8pPr marL="3199765" indent="0">
              <a:buNone/>
              <a:defRPr sz="1400">
                <a:solidFill>
                  <a:schemeClr val="tx1">
                    <a:tint val="75000"/>
                  </a:schemeClr>
                </a:solidFill>
              </a:defRPr>
            </a:lvl8pPr>
            <a:lvl9pPr marL="3656965"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32" y="273914"/>
            <a:ext cx="7886104" cy="993766"/>
          </a:xfrm>
        </p:spPr>
        <p:txBody>
          <a:bodyPr/>
          <a:lstStyle/>
          <a:p>
            <a:r>
              <a:rPr lang="en-US"/>
              <a:t>Click to edit Master title style</a:t>
            </a:r>
            <a:endParaRPr lang="de-DE"/>
          </a:p>
        </p:txBody>
      </p:sp>
      <p:sp>
        <p:nvSpPr>
          <p:cNvPr id="3" name="Text Placeholder 2"/>
          <p:cNvSpPr>
            <a:spLocks noGrp="1"/>
          </p:cNvSpPr>
          <p:nvPr>
            <p:ph type="body" idx="1"/>
          </p:nvPr>
        </p:nvSpPr>
        <p:spPr>
          <a:xfrm>
            <a:off x="629832" y="1261064"/>
            <a:ext cx="3868954" cy="617961"/>
          </a:xfrm>
        </p:spPr>
        <p:txBody>
          <a:bodyPr anchor="b"/>
          <a:lstStyle>
            <a:lvl1pPr marL="0" indent="0">
              <a:buNone/>
              <a:defRPr sz="1800" b="1"/>
            </a:lvl1pPr>
            <a:lvl2pPr marL="342900" indent="0">
              <a:buNone/>
              <a:defRPr sz="1500" b="1"/>
            </a:lvl2pPr>
            <a:lvl3pPr marL="685800" indent="0">
              <a:buNone/>
              <a:defRPr sz="13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32" y="1879026"/>
            <a:ext cx="3868954" cy="2762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
        <p:nvSpPr>
          <p:cNvPr id="5" name="Text Placeholder 4"/>
          <p:cNvSpPr>
            <a:spLocks noGrp="1"/>
          </p:cNvSpPr>
          <p:nvPr>
            <p:ph type="body" sz="quarter" idx="3"/>
          </p:nvPr>
        </p:nvSpPr>
        <p:spPr>
          <a:xfrm>
            <a:off x="4629338" y="1261064"/>
            <a:ext cx="3886597" cy="617961"/>
          </a:xfrm>
        </p:spPr>
        <p:txBody>
          <a:bodyPr anchor="b"/>
          <a:lstStyle>
            <a:lvl1pPr marL="0" indent="0">
              <a:buNone/>
              <a:defRPr sz="1800" b="1"/>
            </a:lvl1pPr>
            <a:lvl2pPr marL="342900" indent="0">
              <a:buNone/>
              <a:defRPr sz="1500" b="1"/>
            </a:lvl2pPr>
            <a:lvl3pPr marL="685800" indent="0">
              <a:buNone/>
              <a:defRPr sz="13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338" y="1879026"/>
            <a:ext cx="3886597" cy="2762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32" y="342724"/>
            <a:ext cx="2949791" cy="1200194"/>
          </a:xfrm>
        </p:spPr>
        <p:txBody>
          <a:bodyPr anchor="b"/>
          <a:lstStyle>
            <a:lvl1pPr>
              <a:defRPr sz="2400"/>
            </a:lvl1pPr>
          </a:lstStyle>
          <a:p>
            <a:r>
              <a:rPr lang="en-US"/>
              <a:t>Click to edit Master title style</a:t>
            </a:r>
            <a:endParaRPr lang="de-DE"/>
          </a:p>
        </p:txBody>
      </p:sp>
      <p:sp>
        <p:nvSpPr>
          <p:cNvPr id="3" name="Content Placeholder 2"/>
          <p:cNvSpPr>
            <a:spLocks noGrp="1"/>
          </p:cNvSpPr>
          <p:nvPr>
            <p:ph idx="1"/>
          </p:nvPr>
        </p:nvSpPr>
        <p:spPr>
          <a:xfrm>
            <a:off x="3886596" y="741025"/>
            <a:ext cx="4629338" cy="3654836"/>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Text Placeholder 3"/>
          <p:cNvSpPr>
            <a:spLocks noGrp="1"/>
          </p:cNvSpPr>
          <p:nvPr>
            <p:ph type="body" sz="half" idx="2"/>
          </p:nvPr>
        </p:nvSpPr>
        <p:spPr>
          <a:xfrm>
            <a:off x="629832" y="1542918"/>
            <a:ext cx="2949791" cy="2858235"/>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en-US"/>
              <a:t>Click to edit Master text styles</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32" y="342724"/>
            <a:ext cx="2949791" cy="1200194"/>
          </a:xfrm>
        </p:spPr>
        <p:txBody>
          <a:bodyPr anchor="b"/>
          <a:lstStyle>
            <a:lvl1pPr>
              <a:defRPr sz="2400"/>
            </a:lvl1pPr>
          </a:lstStyle>
          <a:p>
            <a:r>
              <a:rPr lang="en-US"/>
              <a:t>Click to edit Master title style</a:t>
            </a:r>
            <a:endParaRPr lang="de-DE"/>
          </a:p>
        </p:txBody>
      </p:sp>
      <p:sp>
        <p:nvSpPr>
          <p:cNvPr id="3" name="Picture Placeholder 2"/>
          <p:cNvSpPr>
            <a:spLocks noGrp="1"/>
          </p:cNvSpPr>
          <p:nvPr>
            <p:ph type="pic" idx="1"/>
          </p:nvPr>
        </p:nvSpPr>
        <p:spPr>
          <a:xfrm>
            <a:off x="3886596" y="741025"/>
            <a:ext cx="4629338" cy="3654836"/>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de-DE"/>
          </a:p>
        </p:txBody>
      </p:sp>
      <p:sp>
        <p:nvSpPr>
          <p:cNvPr id="4" name="Text Placeholder 3"/>
          <p:cNvSpPr>
            <a:spLocks noGrp="1"/>
          </p:cNvSpPr>
          <p:nvPr>
            <p:ph type="body" sz="half" idx="2"/>
          </p:nvPr>
        </p:nvSpPr>
        <p:spPr>
          <a:xfrm>
            <a:off x="629832" y="1542918"/>
            <a:ext cx="2949791" cy="2858235"/>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en-US"/>
              <a:t>Click to edit Master text styles</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5290" y="273916"/>
            <a:ext cx="1970644" cy="4358808"/>
          </a:xfrm>
        </p:spPr>
        <p:txBody>
          <a:bodyPr vert="eaVert"/>
          <a:lstStyle/>
          <a:p>
            <a:r>
              <a:rPr lang="en-US"/>
              <a:t>Click to edit Master title style</a:t>
            </a:r>
            <a:endParaRPr lang="de-DE"/>
          </a:p>
        </p:txBody>
      </p:sp>
      <p:sp>
        <p:nvSpPr>
          <p:cNvPr id="3" name="Vertical Text Placeholder 2"/>
          <p:cNvSpPr>
            <a:spLocks noGrp="1"/>
          </p:cNvSpPr>
          <p:nvPr>
            <p:ph type="body" orient="vert" idx="1"/>
          </p:nvPr>
        </p:nvSpPr>
        <p:spPr>
          <a:xfrm>
            <a:off x="628068" y="273916"/>
            <a:ext cx="5747858" cy="435880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1594485"/>
            <a:ext cx="7772400" cy="4924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2880360"/>
            <a:ext cx="6400800" cy="369332"/>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57320136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3951826" y="739185"/>
            <a:ext cx="1240346" cy="369332"/>
          </a:xfrm>
        </p:spPr>
        <p:txBody>
          <a:bodyPr lIns="0" tIns="0" rIns="0" bIns="0"/>
          <a:lstStyle>
            <a:lvl1pPr>
              <a:defRPr sz="2400" b="1" i="0">
                <a:solidFill>
                  <a:srgbClr val="32859A"/>
                </a:solidFill>
                <a:latin typeface="微软雅黑"/>
                <a:cs typeface="微软雅黑"/>
              </a:defRPr>
            </a:lvl1pPr>
          </a:lstStyle>
          <a:p>
            <a:endParaRPr/>
          </a:p>
        </p:txBody>
      </p:sp>
      <p:sp>
        <p:nvSpPr>
          <p:cNvPr id="3" name="Holder 3"/>
          <p:cNvSpPr>
            <a:spLocks noGrp="1"/>
          </p:cNvSpPr>
          <p:nvPr>
            <p:ph type="body" idx="1"/>
          </p:nvPr>
        </p:nvSpPr>
        <p:spPr>
          <a:xfrm>
            <a:off x="1194757" y="1587862"/>
            <a:ext cx="6754487" cy="276999"/>
          </a:xfrm>
        </p:spPr>
        <p:txBody>
          <a:bodyPr lIns="0" tIns="0" rIns="0" bIns="0"/>
          <a:lstStyle>
            <a:lvl1pPr>
              <a:defRPr sz="1800" b="0" i="0">
                <a:solidFill>
                  <a:schemeClr val="tx1"/>
                </a:solidFill>
                <a:latin typeface="微软雅黑"/>
                <a:cs typeface="微软雅黑"/>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88118418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3951826" y="739185"/>
            <a:ext cx="1240346" cy="369332"/>
          </a:xfrm>
        </p:spPr>
        <p:txBody>
          <a:bodyPr lIns="0" tIns="0" rIns="0" bIns="0"/>
          <a:lstStyle>
            <a:lvl1pPr>
              <a:defRPr sz="2400" b="1" i="0">
                <a:solidFill>
                  <a:srgbClr val="32859A"/>
                </a:solidFill>
                <a:latin typeface="微软雅黑"/>
                <a:cs typeface="微软雅黑"/>
              </a:defRPr>
            </a:lvl1pPr>
          </a:lstStyle>
          <a:p>
            <a:endParaRPr/>
          </a:p>
        </p:txBody>
      </p:sp>
      <p:sp>
        <p:nvSpPr>
          <p:cNvPr id="3" name="Holder 3"/>
          <p:cNvSpPr>
            <a:spLocks noGrp="1"/>
          </p:cNvSpPr>
          <p:nvPr>
            <p:ph sz="half" idx="2"/>
          </p:nvPr>
        </p:nvSpPr>
        <p:spPr>
          <a:xfrm>
            <a:off x="1573053" y="1319434"/>
            <a:ext cx="2533650" cy="276999"/>
          </a:xfrm>
          <a:prstGeom prst="rect">
            <a:avLst/>
          </a:prstGeom>
        </p:spPr>
        <p:txBody>
          <a:bodyPr wrap="square" lIns="0" tIns="0" rIns="0" bIns="0">
            <a:spAutoFit/>
          </a:bodyPr>
          <a:lstStyle>
            <a:lvl1pPr>
              <a:defRPr sz="1800" b="0" i="0">
                <a:solidFill>
                  <a:schemeClr val="tx1"/>
                </a:solidFill>
                <a:latin typeface="微软雅黑"/>
                <a:cs typeface="微软雅黑"/>
              </a:defRPr>
            </a:lvl1pPr>
          </a:lstStyle>
          <a:p>
            <a:endParaRPr/>
          </a:p>
        </p:txBody>
      </p:sp>
      <p:sp>
        <p:nvSpPr>
          <p:cNvPr id="4" name="Holder 4"/>
          <p:cNvSpPr>
            <a:spLocks noGrp="1"/>
          </p:cNvSpPr>
          <p:nvPr>
            <p:ph sz="half" idx="3"/>
          </p:nvPr>
        </p:nvSpPr>
        <p:spPr>
          <a:xfrm>
            <a:off x="4709160" y="1183005"/>
            <a:ext cx="3977640" cy="369332"/>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92103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4000" cy="5139996"/>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3951826" y="739185"/>
            <a:ext cx="1240346" cy="369332"/>
          </a:xfrm>
        </p:spPr>
        <p:txBody>
          <a:bodyPr lIns="0" tIns="0" rIns="0" bIns="0"/>
          <a:lstStyle>
            <a:lvl1pPr>
              <a:defRPr sz="2400" b="1" i="0">
                <a:solidFill>
                  <a:srgbClr val="32859A"/>
                </a:solidFill>
                <a:latin typeface="微软雅黑"/>
                <a:cs typeface="微软雅黑"/>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55728121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4000" cy="5139996"/>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84673934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2"/>
            <a:ext cx="7772400" cy="492443"/>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369332"/>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2497" indent="0" algn="ctr">
              <a:buNone/>
              <a:defRPr>
                <a:solidFill>
                  <a:schemeClr val="tx1">
                    <a:tint val="75000"/>
                  </a:schemeClr>
                </a:solidFill>
              </a:defRPr>
            </a:lvl7pPr>
            <a:lvl8pPr marL="3199685" indent="0" algn="ctr">
              <a:buNone/>
              <a:defRPr>
                <a:solidFill>
                  <a:schemeClr val="tx1">
                    <a:tint val="75000"/>
                  </a:schemeClr>
                </a:solidFill>
              </a:defRPr>
            </a:lvl8pPr>
            <a:lvl9pPr marL="3656873"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457200" y="4783456"/>
            <a:ext cx="2103120" cy="276999"/>
          </a:xfrm>
        </p:spPr>
        <p:txBody>
          <a:bodyPr/>
          <a:lstStyle/>
          <a:p>
            <a:fld id="{8AFEEADE-4500-4884-B6C3-852FC7738ADD}" type="datetimeFigureOut">
              <a:rPr lang="zh-CN" altLang="en-US" smtClean="0">
                <a:solidFill>
                  <a:prstClr val="black">
                    <a:tint val="75000"/>
                  </a:prstClr>
                </a:solidFill>
              </a:rPr>
              <a:pPr/>
              <a:t>2025/8/23</a:t>
            </a:fld>
            <a:endParaRPr lang="zh-CN" altLang="en-US">
              <a:solidFill>
                <a:prstClr val="black">
                  <a:tint val="75000"/>
                </a:prstClr>
              </a:solidFill>
            </a:endParaRPr>
          </a:p>
        </p:txBody>
      </p:sp>
      <p:sp>
        <p:nvSpPr>
          <p:cNvPr id="5" name="页脚占位符 4"/>
          <p:cNvSpPr>
            <a:spLocks noGrp="1"/>
          </p:cNvSpPr>
          <p:nvPr>
            <p:ph type="ftr" sz="quarter" idx="11"/>
          </p:nvPr>
        </p:nvSpPr>
        <p:spPr>
          <a:xfrm>
            <a:off x="3108960" y="4783456"/>
            <a:ext cx="2926080" cy="276999"/>
          </a:xfr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6583680" y="4783456"/>
            <a:ext cx="2103120" cy="276999"/>
          </a:xfrm>
        </p:spPr>
        <p:txBody>
          <a:bodyPr/>
          <a:lstStyle/>
          <a:p>
            <a:fld id="{15FB741A-F61F-488C-8EB2-4E4918887FD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5411425"/>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1594485"/>
            <a:ext cx="7772400" cy="369332"/>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2880360"/>
            <a:ext cx="640080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91583883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49534986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 y="0"/>
            <a:ext cx="9143999" cy="5143498"/>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2425445" y="1704212"/>
            <a:ext cx="2107883" cy="386715"/>
          </a:xfrm>
          <a:custGeom>
            <a:avLst/>
            <a:gdLst/>
            <a:ahLst/>
            <a:cxnLst/>
            <a:rect l="l" t="t" r="r" b="b"/>
            <a:pathLst>
              <a:path w="2810510" h="515619">
                <a:moveTo>
                  <a:pt x="2736596" y="0"/>
                </a:moveTo>
                <a:lnTo>
                  <a:pt x="0" y="0"/>
                </a:lnTo>
                <a:lnTo>
                  <a:pt x="0" y="441451"/>
                </a:lnTo>
                <a:lnTo>
                  <a:pt x="73660" y="515112"/>
                </a:lnTo>
                <a:lnTo>
                  <a:pt x="2810256" y="515112"/>
                </a:lnTo>
                <a:lnTo>
                  <a:pt x="2810256" y="73660"/>
                </a:lnTo>
                <a:lnTo>
                  <a:pt x="2736596" y="0"/>
                </a:lnTo>
                <a:close/>
              </a:path>
            </a:pathLst>
          </a:custGeom>
          <a:solidFill>
            <a:srgbClr val="2B7592"/>
          </a:solidFill>
        </p:spPr>
        <p:txBody>
          <a:bodyPr wrap="square" lIns="0" tIns="0" rIns="0" bIns="0" rtlCol="0"/>
          <a:lstStyle/>
          <a:p>
            <a:pPr defTabSz="685800"/>
            <a:endParaRPr sz="1350">
              <a:solidFill>
                <a:prstClr val="black"/>
              </a:solidFill>
            </a:endParaRPr>
          </a:p>
        </p:txBody>
      </p:sp>
      <p:sp>
        <p:nvSpPr>
          <p:cNvPr id="18" name="bk object 18"/>
          <p:cNvSpPr/>
          <p:nvPr/>
        </p:nvSpPr>
        <p:spPr>
          <a:xfrm>
            <a:off x="2457451" y="1660780"/>
            <a:ext cx="2008346" cy="388619"/>
          </a:xfrm>
          <a:custGeom>
            <a:avLst/>
            <a:gdLst/>
            <a:ahLst/>
            <a:cxnLst/>
            <a:rect l="l" t="t" r="r" b="b"/>
            <a:pathLst>
              <a:path w="2677795" h="518160">
                <a:moveTo>
                  <a:pt x="0" y="518160"/>
                </a:moveTo>
                <a:lnTo>
                  <a:pt x="2677668" y="518160"/>
                </a:lnTo>
                <a:lnTo>
                  <a:pt x="2677668" y="0"/>
                </a:lnTo>
                <a:lnTo>
                  <a:pt x="0" y="0"/>
                </a:lnTo>
                <a:lnTo>
                  <a:pt x="0" y="518160"/>
                </a:lnTo>
                <a:close/>
              </a:path>
            </a:pathLst>
          </a:custGeom>
          <a:ln w="12700">
            <a:solidFill>
              <a:srgbClr val="2B7592"/>
            </a:solidFill>
          </a:ln>
        </p:spPr>
        <p:txBody>
          <a:bodyPr wrap="square" lIns="0" tIns="0" rIns="0" bIns="0" rtlCol="0"/>
          <a:lstStyle/>
          <a:p>
            <a:pPr defTabSz="685800"/>
            <a:endParaRPr sz="1350">
              <a:solidFill>
                <a:prstClr val="black"/>
              </a:solidFill>
            </a:endParaRPr>
          </a:p>
        </p:txBody>
      </p:sp>
      <p:sp>
        <p:nvSpPr>
          <p:cNvPr id="19" name="bk object 19"/>
          <p:cNvSpPr/>
          <p:nvPr/>
        </p:nvSpPr>
        <p:spPr>
          <a:xfrm>
            <a:off x="2479166" y="1671066"/>
            <a:ext cx="490919" cy="508064"/>
          </a:xfrm>
          <a:prstGeom prst="rect">
            <a:avLst/>
          </a:prstGeom>
          <a:blipFill>
            <a:blip r:embed="rId3" cstate="print"/>
            <a:stretch>
              <a:fillRect/>
            </a:stretch>
          </a:blipFill>
        </p:spPr>
        <p:txBody>
          <a:bodyPr wrap="square" lIns="0" tIns="0" rIns="0" bIns="0" rtlCol="0"/>
          <a:lstStyle/>
          <a:p>
            <a:pPr defTabSz="685800"/>
            <a:endParaRPr sz="1350">
              <a:solidFill>
                <a:prstClr val="black"/>
              </a:solidFill>
            </a:endParaRPr>
          </a:p>
        </p:txBody>
      </p:sp>
      <p:sp>
        <p:nvSpPr>
          <p:cNvPr id="20" name="bk object 20"/>
          <p:cNvSpPr/>
          <p:nvPr/>
        </p:nvSpPr>
        <p:spPr>
          <a:xfrm>
            <a:off x="2667761" y="1671066"/>
            <a:ext cx="759524" cy="508064"/>
          </a:xfrm>
          <a:prstGeom prst="rect">
            <a:avLst/>
          </a:prstGeom>
          <a:blipFill>
            <a:blip r:embed="rId4" cstate="print"/>
            <a:stretch>
              <a:fillRect/>
            </a:stretch>
          </a:blipFill>
        </p:spPr>
        <p:txBody>
          <a:bodyPr wrap="square" lIns="0" tIns="0" rIns="0" bIns="0" rtlCol="0"/>
          <a:lstStyle/>
          <a:p>
            <a:pPr defTabSz="685800"/>
            <a:endParaRPr sz="1350">
              <a:solidFill>
                <a:prstClr val="black"/>
              </a:solidFill>
            </a:endParaRPr>
          </a:p>
        </p:txBody>
      </p:sp>
      <p:sp>
        <p:nvSpPr>
          <p:cNvPr id="21" name="bk object 21"/>
          <p:cNvSpPr/>
          <p:nvPr/>
        </p:nvSpPr>
        <p:spPr>
          <a:xfrm>
            <a:off x="3124961" y="1671066"/>
            <a:ext cx="401765" cy="508064"/>
          </a:xfrm>
          <a:prstGeom prst="rect">
            <a:avLst/>
          </a:prstGeom>
          <a:blipFill>
            <a:blip r:embed="rId5" cstate="print"/>
            <a:stretch>
              <a:fillRect/>
            </a:stretch>
          </a:blipFill>
        </p:spPr>
        <p:txBody>
          <a:bodyPr wrap="square" lIns="0" tIns="0" rIns="0" bIns="0" rtlCol="0"/>
          <a:lstStyle/>
          <a:p>
            <a:pPr defTabSz="685800"/>
            <a:endParaRPr sz="1350">
              <a:solidFill>
                <a:prstClr val="black"/>
              </a:solidFill>
            </a:endParaRPr>
          </a:p>
        </p:txBody>
      </p:sp>
      <p:sp>
        <p:nvSpPr>
          <p:cNvPr id="22" name="bk object 22"/>
          <p:cNvSpPr/>
          <p:nvPr/>
        </p:nvSpPr>
        <p:spPr>
          <a:xfrm>
            <a:off x="3224402" y="1671066"/>
            <a:ext cx="1141286" cy="508064"/>
          </a:xfrm>
          <a:prstGeom prst="rect">
            <a:avLst/>
          </a:prstGeom>
          <a:blipFill>
            <a:blip r:embed="rId6"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sz="half" idx="2"/>
          </p:nvPr>
        </p:nvSpPr>
        <p:spPr>
          <a:xfrm>
            <a:off x="457200" y="1183005"/>
            <a:ext cx="397764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183005"/>
            <a:ext cx="397764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70647825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 y="0"/>
            <a:ext cx="9143999" cy="5143498"/>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4258817" y="1145286"/>
            <a:ext cx="2131124" cy="508063"/>
          </a:xfrm>
          <a:prstGeom prst="rect">
            <a:avLst/>
          </a:prstGeom>
          <a:blipFill>
            <a:blip r:embed="rId3"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34118464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14889596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1594485"/>
            <a:ext cx="7772400" cy="369332"/>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2880360"/>
            <a:ext cx="640080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21542230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330376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7"/>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7"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7" y="1631157"/>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 y="0"/>
            <a:ext cx="9143999" cy="5143498"/>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2425445" y="1704212"/>
            <a:ext cx="2107883" cy="386715"/>
          </a:xfrm>
          <a:custGeom>
            <a:avLst/>
            <a:gdLst/>
            <a:ahLst/>
            <a:cxnLst/>
            <a:rect l="l" t="t" r="r" b="b"/>
            <a:pathLst>
              <a:path w="2810510" h="515619">
                <a:moveTo>
                  <a:pt x="2736596" y="0"/>
                </a:moveTo>
                <a:lnTo>
                  <a:pt x="0" y="0"/>
                </a:lnTo>
                <a:lnTo>
                  <a:pt x="0" y="441451"/>
                </a:lnTo>
                <a:lnTo>
                  <a:pt x="73660" y="515112"/>
                </a:lnTo>
                <a:lnTo>
                  <a:pt x="2810256" y="515112"/>
                </a:lnTo>
                <a:lnTo>
                  <a:pt x="2810256" y="73660"/>
                </a:lnTo>
                <a:lnTo>
                  <a:pt x="2736596" y="0"/>
                </a:lnTo>
                <a:close/>
              </a:path>
            </a:pathLst>
          </a:custGeom>
          <a:solidFill>
            <a:srgbClr val="2B7592"/>
          </a:solidFill>
        </p:spPr>
        <p:txBody>
          <a:bodyPr wrap="square" lIns="0" tIns="0" rIns="0" bIns="0" rtlCol="0"/>
          <a:lstStyle/>
          <a:p>
            <a:pPr defTabSz="685800"/>
            <a:endParaRPr sz="1350">
              <a:solidFill>
                <a:prstClr val="black"/>
              </a:solidFill>
            </a:endParaRPr>
          </a:p>
        </p:txBody>
      </p:sp>
      <p:sp>
        <p:nvSpPr>
          <p:cNvPr id="18" name="bk object 18"/>
          <p:cNvSpPr/>
          <p:nvPr/>
        </p:nvSpPr>
        <p:spPr>
          <a:xfrm>
            <a:off x="2457451" y="1660780"/>
            <a:ext cx="2008346" cy="388619"/>
          </a:xfrm>
          <a:custGeom>
            <a:avLst/>
            <a:gdLst/>
            <a:ahLst/>
            <a:cxnLst/>
            <a:rect l="l" t="t" r="r" b="b"/>
            <a:pathLst>
              <a:path w="2677795" h="518160">
                <a:moveTo>
                  <a:pt x="0" y="518160"/>
                </a:moveTo>
                <a:lnTo>
                  <a:pt x="2677668" y="518160"/>
                </a:lnTo>
                <a:lnTo>
                  <a:pt x="2677668" y="0"/>
                </a:lnTo>
                <a:lnTo>
                  <a:pt x="0" y="0"/>
                </a:lnTo>
                <a:lnTo>
                  <a:pt x="0" y="518160"/>
                </a:lnTo>
                <a:close/>
              </a:path>
            </a:pathLst>
          </a:custGeom>
          <a:ln w="12700">
            <a:solidFill>
              <a:srgbClr val="2B7592"/>
            </a:solidFill>
          </a:ln>
        </p:spPr>
        <p:txBody>
          <a:bodyPr wrap="square" lIns="0" tIns="0" rIns="0" bIns="0" rtlCol="0"/>
          <a:lstStyle/>
          <a:p>
            <a:pPr defTabSz="685800"/>
            <a:endParaRPr sz="1350">
              <a:solidFill>
                <a:prstClr val="black"/>
              </a:solidFill>
            </a:endParaRPr>
          </a:p>
        </p:txBody>
      </p:sp>
      <p:sp>
        <p:nvSpPr>
          <p:cNvPr id="19" name="bk object 19"/>
          <p:cNvSpPr/>
          <p:nvPr/>
        </p:nvSpPr>
        <p:spPr>
          <a:xfrm>
            <a:off x="2479166" y="1671066"/>
            <a:ext cx="490919" cy="508064"/>
          </a:xfrm>
          <a:prstGeom prst="rect">
            <a:avLst/>
          </a:prstGeom>
          <a:blipFill>
            <a:blip r:embed="rId3" cstate="print"/>
            <a:stretch>
              <a:fillRect/>
            </a:stretch>
          </a:blipFill>
        </p:spPr>
        <p:txBody>
          <a:bodyPr wrap="square" lIns="0" tIns="0" rIns="0" bIns="0" rtlCol="0"/>
          <a:lstStyle/>
          <a:p>
            <a:pPr defTabSz="685800"/>
            <a:endParaRPr sz="1350">
              <a:solidFill>
                <a:prstClr val="black"/>
              </a:solidFill>
            </a:endParaRPr>
          </a:p>
        </p:txBody>
      </p:sp>
      <p:sp>
        <p:nvSpPr>
          <p:cNvPr id="20" name="bk object 20"/>
          <p:cNvSpPr/>
          <p:nvPr/>
        </p:nvSpPr>
        <p:spPr>
          <a:xfrm>
            <a:off x="2667761" y="1671066"/>
            <a:ext cx="759524" cy="508064"/>
          </a:xfrm>
          <a:prstGeom prst="rect">
            <a:avLst/>
          </a:prstGeom>
          <a:blipFill>
            <a:blip r:embed="rId4" cstate="print"/>
            <a:stretch>
              <a:fillRect/>
            </a:stretch>
          </a:blipFill>
        </p:spPr>
        <p:txBody>
          <a:bodyPr wrap="square" lIns="0" tIns="0" rIns="0" bIns="0" rtlCol="0"/>
          <a:lstStyle/>
          <a:p>
            <a:pPr defTabSz="685800"/>
            <a:endParaRPr sz="1350">
              <a:solidFill>
                <a:prstClr val="black"/>
              </a:solidFill>
            </a:endParaRPr>
          </a:p>
        </p:txBody>
      </p:sp>
      <p:sp>
        <p:nvSpPr>
          <p:cNvPr id="21" name="bk object 21"/>
          <p:cNvSpPr/>
          <p:nvPr/>
        </p:nvSpPr>
        <p:spPr>
          <a:xfrm>
            <a:off x="3124961" y="1671066"/>
            <a:ext cx="401765" cy="508064"/>
          </a:xfrm>
          <a:prstGeom prst="rect">
            <a:avLst/>
          </a:prstGeom>
          <a:blipFill>
            <a:blip r:embed="rId5" cstate="print"/>
            <a:stretch>
              <a:fillRect/>
            </a:stretch>
          </a:blipFill>
        </p:spPr>
        <p:txBody>
          <a:bodyPr wrap="square" lIns="0" tIns="0" rIns="0" bIns="0" rtlCol="0"/>
          <a:lstStyle/>
          <a:p>
            <a:pPr defTabSz="685800"/>
            <a:endParaRPr sz="1350">
              <a:solidFill>
                <a:prstClr val="black"/>
              </a:solidFill>
            </a:endParaRPr>
          </a:p>
        </p:txBody>
      </p:sp>
      <p:sp>
        <p:nvSpPr>
          <p:cNvPr id="22" name="bk object 22"/>
          <p:cNvSpPr/>
          <p:nvPr/>
        </p:nvSpPr>
        <p:spPr>
          <a:xfrm>
            <a:off x="3224402" y="1671066"/>
            <a:ext cx="1141286" cy="508064"/>
          </a:xfrm>
          <a:prstGeom prst="rect">
            <a:avLst/>
          </a:prstGeom>
          <a:blipFill>
            <a:blip r:embed="rId6"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sz="half" idx="2"/>
          </p:nvPr>
        </p:nvSpPr>
        <p:spPr>
          <a:xfrm>
            <a:off x="457200" y="1183005"/>
            <a:ext cx="397764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183005"/>
            <a:ext cx="397764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93171532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 y="0"/>
            <a:ext cx="9143999" cy="5143498"/>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4258817" y="1145286"/>
            <a:ext cx="2131124" cy="508063"/>
          </a:xfrm>
          <a:prstGeom prst="rect">
            <a:avLst/>
          </a:prstGeom>
          <a:blipFill>
            <a:blip r:embed="rId3"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9724082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91702251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2565" indent="0" algn="ctr">
              <a:buNone/>
              <a:defRPr>
                <a:solidFill>
                  <a:schemeClr val="tx1">
                    <a:tint val="75000"/>
                  </a:schemeClr>
                </a:solidFill>
              </a:defRPr>
            </a:lvl7pPr>
            <a:lvl8pPr marL="3199765" indent="0" algn="ctr">
              <a:buNone/>
              <a:defRPr>
                <a:solidFill>
                  <a:schemeClr val="tx1">
                    <a:tint val="75000"/>
                  </a:schemeClr>
                </a:solidFill>
              </a:defRPr>
            </a:lvl8pPr>
            <a:lvl9pPr marL="3656965"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AFEEADE-4500-4884-B6C3-852FC7738ADD}" type="datetimeFigureOut">
              <a:rPr lang="zh-CN" altLang="en-US" smtClean="0">
                <a:solidFill>
                  <a:prstClr val="black">
                    <a:tint val="75000"/>
                  </a:prstClr>
                </a:solidFill>
              </a:rPr>
              <a:pPr/>
              <a:t>2025/8/23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15FB741A-F61F-488C-8EB2-4E4918887FD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175063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1"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2"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2565" indent="0">
              <a:buNone/>
              <a:defRPr sz="900"/>
            </a:lvl7pPr>
            <a:lvl8pPr marL="3199765" indent="0">
              <a:buNone/>
              <a:defRPr sz="900"/>
            </a:lvl8pPr>
            <a:lvl9pPr marL="3656965"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2565" indent="0">
              <a:buNone/>
              <a:defRPr sz="2000"/>
            </a:lvl7pPr>
            <a:lvl8pPr marL="3199765" indent="0">
              <a:buNone/>
              <a:defRPr sz="2000"/>
            </a:lvl8pPr>
            <a:lvl9pPr marL="3656965"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2565" indent="0">
              <a:buNone/>
              <a:defRPr sz="900"/>
            </a:lvl7pPr>
            <a:lvl8pPr marL="3199765" indent="0">
              <a:buNone/>
              <a:defRPr sz="900"/>
            </a:lvl8pPr>
            <a:lvl9pPr marL="3656965"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tags" Target="../tags/tag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6" Type="http://schemas.openxmlformats.org/officeDocument/2006/relationships/image" Target="../media/image2.png"/><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image" Target="../media/image1.emf"/><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tags" Target="../tags/tag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tags" Target="../tags/tag6.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3.xml"/><Relationship Id="rId2" Type="http://schemas.openxmlformats.org/officeDocument/2006/relationships/slideLayout" Target="../slideLayouts/slideLayout27.xml"/><Relationship Id="rId16" Type="http://schemas.openxmlformats.org/officeDocument/2006/relationships/image" Target="../media/image2.png"/><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image" Target="../media/image1.emf"/><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tags" Target="../tags/tag7.xml"/></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9.xml"/><Relationship Id="rId7" Type="http://schemas.openxmlformats.org/officeDocument/2006/relationships/theme" Target="../theme/theme4.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5" Type="http://schemas.openxmlformats.org/officeDocument/2006/relationships/slideLayout" Target="../slideLayouts/slideLayout41.xml"/><Relationship Id="rId4" Type="http://schemas.openxmlformats.org/officeDocument/2006/relationships/slideLayout" Target="../slideLayouts/slideLayout40.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45.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theme" Target="../theme/theme5.xml"/><Relationship Id="rId5" Type="http://schemas.openxmlformats.org/officeDocument/2006/relationships/slideLayout" Target="../slideLayouts/slideLayout47.xml"/><Relationship Id="rId4" Type="http://schemas.openxmlformats.org/officeDocument/2006/relationships/slideLayout" Target="../slideLayouts/slideLayout46.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50.xml"/><Relationship Id="rId7" Type="http://schemas.openxmlformats.org/officeDocument/2006/relationships/theme" Target="../theme/theme6.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5" Type="http://schemas.openxmlformats.org/officeDocument/2006/relationships/slideLayout" Target="../slideLayouts/slideLayout52.xml"/><Relationship Id="rId4" Type="http://schemas.openxmlformats.org/officeDocument/2006/relationships/slideLayout" Target="../slideLayouts/slideLayout5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27" tIns="45714" rIns="91427" bIns="45714"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27" tIns="45714" rIns="91427" bIns="45714"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27" tIns="45714" rIns="91427" bIns="45714" rtlCol="0" anchor="ctr"/>
          <a:lstStyle>
            <a:lvl1pPr algn="l">
              <a:defRPr sz="1200">
                <a:solidFill>
                  <a:schemeClr val="tx1">
                    <a:tint val="75000"/>
                  </a:schemeClr>
                </a:solidFill>
              </a:defRPr>
            </a:lvl1p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27" tIns="45714" rIns="91427" bIns="45714"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1" y="4767263"/>
            <a:ext cx="2133600" cy="273844"/>
          </a:xfrm>
          <a:prstGeom prst="rect">
            <a:avLst/>
          </a:prstGeom>
        </p:spPr>
        <p:txBody>
          <a:bodyPr vert="horz" lIns="91427" tIns="45714" rIns="91427" bIns="45714" rtlCol="0" anchor="ctr"/>
          <a:lstStyle>
            <a:lvl1pPr algn="r">
              <a:defRPr sz="1200">
                <a:solidFill>
                  <a:schemeClr val="tx1">
                    <a:tint val="75000"/>
                  </a:schemeClr>
                </a:solidFill>
              </a:defRPr>
            </a:lvl1pPr>
          </a:lstStyle>
          <a:p>
            <a:fld id="{15FB741A-F61F-488C-8EB2-4E4918887FDA}"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ctr" defTabSz="913765"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37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3765"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37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3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8057" y="540140"/>
            <a:ext cx="6853321" cy="324083"/>
          </a:xfrm>
          <a:prstGeom prst="rect">
            <a:avLst/>
          </a:prstGeom>
        </p:spPr>
        <p:txBody>
          <a:bodyPr vert="horz" lIns="0" tIns="0" rIns="0" bIns="0" rtlCol="0" anchor="ctr">
            <a:noAutofit/>
          </a:bodyPr>
          <a:lstStyle/>
          <a:p>
            <a:r>
              <a:rPr lang="en-US"/>
              <a:t>Click to edit Master title style</a:t>
            </a:r>
            <a:endParaRPr lang="de-DE" dirty="0"/>
          </a:p>
        </p:txBody>
      </p:sp>
      <p:sp>
        <p:nvSpPr>
          <p:cNvPr id="3" name="Text Placeholder 2"/>
          <p:cNvSpPr>
            <a:spLocks noGrp="1"/>
          </p:cNvSpPr>
          <p:nvPr>
            <p:ph type="body" idx="1"/>
          </p:nvPr>
        </p:nvSpPr>
        <p:spPr>
          <a:xfrm>
            <a:off x="288057" y="1080279"/>
            <a:ext cx="8565652" cy="3474893"/>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endParaRPr lang="de-DE" dirty="0"/>
          </a:p>
        </p:txBody>
      </p:sp>
      <p:pic>
        <p:nvPicPr>
          <p:cNvPr id="5" name="Picture 4"/>
          <p:cNvPicPr/>
          <p:nvPr userDrawn="1">
            <p:custDataLst>
              <p:tags r:id="rId13"/>
            </p:custDataLst>
          </p:nvPr>
        </p:nvPicPr>
        <p:blipFill>
          <a:blip r:embed="rId15" cstate="print">
            <a:extLst>
              <a:ext uri="{28A0092B-C50C-407E-A947-70E740481C1C}">
                <a14:useLocalDpi xmlns:a14="http://schemas.microsoft.com/office/drawing/2010/main" val="0"/>
              </a:ext>
            </a:extLst>
          </a:blip>
          <a:stretch>
            <a:fillRect/>
          </a:stretch>
        </p:blipFill>
        <p:spPr>
          <a:xfrm>
            <a:off x="8134587" y="4555180"/>
            <a:ext cx="912547" cy="479548"/>
          </a:xfrm>
          <a:prstGeom prst="rect">
            <a:avLst/>
          </a:prstGeom>
          <a:effectLst/>
          <a:extLst>
            <a:ext uri="{AF507438-7753-43E0-B8FC-AC1667EBCBE1}">
              <a14:hiddenEffects xmlns:a14="http://schemas.microsoft.com/office/drawing/2010/main">
                <a:effectLst>
                  <a:outerShdw blurRad="63500" rotWithShape="0">
                    <a:scrgbClr r="0" g="0" b="0"/>
                  </a:outerShdw>
                </a:effectLst>
              </a14:hiddenEffects>
            </a:ext>
          </a:extLst>
        </p:spPr>
      </p:pic>
      <p:pic>
        <p:nvPicPr>
          <p:cNvPr id="4" name="Picture 3"/>
          <p:cNvPicPr/>
          <p:nvPr userDrawn="1">
            <p:custDataLst>
              <p:tags r:id="rId14"/>
            </p:custDataLst>
          </p:nvPr>
        </p:nvPicPr>
        <p:blipFill>
          <a:blip r:embed="rId16" cstate="print">
            <a:extLst>
              <a:ext uri="{28A0092B-C50C-407E-A947-70E740481C1C}">
                <a14:useLocalDpi xmlns:a14="http://schemas.microsoft.com/office/drawing/2010/main" val="0"/>
              </a:ext>
            </a:extLst>
          </a:blip>
          <a:stretch>
            <a:fillRect/>
          </a:stretch>
        </p:blipFill>
        <p:spPr>
          <a:xfrm>
            <a:off x="0" y="5035786"/>
            <a:ext cx="9144529" cy="107978"/>
          </a:xfrm>
          <a:prstGeom prst="rect">
            <a:avLst/>
          </a:prstGeom>
          <a:effectLst/>
          <a:extLst>
            <a:ext uri="{AF507438-7753-43E0-B8FC-AC1667EBCBE1}">
              <a14:hiddenEffects xmlns:a14="http://schemas.microsoft.com/office/drawing/2010/main">
                <a:effectLst>
                  <a:outerShdw blurRad="63500" rotWithShape="0">
                    <a:scrgbClr r="0" g="0" b="0"/>
                  </a:outerShdw>
                </a:effectLst>
              </a14:hiddenEffects>
            </a:ext>
          </a:extLst>
        </p:spPr>
      </p:pic>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xStyles>
    <p:titleStyle>
      <a:lvl1pPr algn="l" defTabSz="685165" rtl="0" eaLnBrk="1" latinLnBrk="0" hangingPunct="1">
        <a:lnSpc>
          <a:spcPct val="90000"/>
        </a:lnSpc>
        <a:spcBef>
          <a:spcPct val="0"/>
        </a:spcBef>
        <a:buFontTx/>
        <a:buNone/>
        <a:defRPr sz="1500" b="0" i="0" u="none" kern="1200">
          <a:solidFill>
            <a:schemeClr val="tx1"/>
          </a:solidFill>
          <a:latin typeface="Bosch Office Sans" panose="020B0604020202020204" pitchFamily="34" charset="0"/>
          <a:ea typeface="+mj-ea"/>
          <a:cs typeface="+mj-cs"/>
        </a:defRPr>
      </a:lvl1pPr>
    </p:titleStyle>
    <p:bodyStyle>
      <a:lvl1pPr marL="209550" indent="-209550" algn="l" defTabSz="685165" rtl="0" eaLnBrk="1" latinLnBrk="0" hangingPunct="1">
        <a:lnSpc>
          <a:spcPct val="107000"/>
        </a:lnSpc>
        <a:spcBef>
          <a:spcPts val="415"/>
        </a:spcBef>
        <a:buClrTx/>
        <a:buSzPct val="100000"/>
        <a:buFont typeface="Wingdings 3" panose="05040102010807070707" pitchFamily="18" charset="2"/>
        <a:buChar char=""/>
        <a:defRPr sz="1500" b="0" i="0" u="none" kern="1200">
          <a:solidFill>
            <a:schemeClr val="tx1"/>
          </a:solidFill>
          <a:latin typeface="Bosch Office Sans" panose="020B0604020202020204" pitchFamily="34" charset="0"/>
          <a:ea typeface="+mn-ea"/>
          <a:cs typeface="+mn-cs"/>
        </a:defRPr>
      </a:lvl1pPr>
      <a:lvl2pPr marL="423545" indent="-228600" algn="l" defTabSz="685165" rtl="0" eaLnBrk="1" latinLnBrk="0" hangingPunct="1">
        <a:lnSpc>
          <a:spcPct val="103000"/>
        </a:lnSpc>
        <a:spcBef>
          <a:spcPts val="415"/>
        </a:spcBef>
        <a:buClrTx/>
        <a:buSzPct val="100000"/>
        <a:buFont typeface="Wingdings 3" panose="05040102010807070707" pitchFamily="18" charset="2"/>
        <a:buChar char=""/>
        <a:defRPr sz="1300" b="0" i="0" u="none" kern="1200">
          <a:solidFill>
            <a:schemeClr val="tx1"/>
          </a:solidFill>
          <a:latin typeface="Bosch Office Sans" panose="020B0604020202020204" pitchFamily="34" charset="0"/>
          <a:ea typeface="+mn-ea"/>
          <a:cs typeface="+mn-cs"/>
        </a:defRPr>
      </a:lvl2pPr>
      <a:lvl3pPr marL="608330" indent="-170180" algn="l" defTabSz="685165" rtl="0" eaLnBrk="1" latinLnBrk="0" hangingPunct="1">
        <a:lnSpc>
          <a:spcPct val="102000"/>
        </a:lnSpc>
        <a:spcBef>
          <a:spcPts val="415"/>
        </a:spcBef>
        <a:buClrTx/>
        <a:buSzPct val="100000"/>
        <a:buFontTx/>
        <a:buChar char="‒"/>
        <a:defRPr sz="1200" b="0" i="0" u="none" kern="1200">
          <a:solidFill>
            <a:schemeClr val="tx1"/>
          </a:solidFill>
          <a:latin typeface="Bosch Office Sans" panose="020B0604020202020204" pitchFamily="34" charset="0"/>
          <a:ea typeface="+mn-ea"/>
          <a:cs typeface="+mn-cs"/>
        </a:defRPr>
      </a:lvl3pPr>
      <a:lvl4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4pPr>
      <a:lvl5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5pPr>
      <a:lvl6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6pPr>
      <a:lvl7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7pPr>
      <a:lvl8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8pPr>
      <a:lvl9pPr marL="776605" indent="-153670" algn="l" defTabSz="685165" rtl="0" eaLnBrk="1" latinLnBrk="0" hangingPunct="1">
        <a:lnSpc>
          <a:spcPct val="103000"/>
        </a:lnSpc>
        <a:spcBef>
          <a:spcPts val="415"/>
        </a:spcBef>
        <a:buClrTx/>
        <a:buSzPct val="100000"/>
        <a:buFontTx/>
        <a:buChar char="‒"/>
        <a:defRPr sz="1100" b="0" i="0" u="none" kern="1200" baseline="0">
          <a:solidFill>
            <a:schemeClr val="tx1"/>
          </a:solidFill>
          <a:latin typeface="Bosch Office Sans" panose="020B0604020202020204" pitchFamily="34" charset="0"/>
          <a:ea typeface="+mn-ea"/>
          <a:cs typeface="+mn-cs"/>
        </a:defRPr>
      </a:lvl9pPr>
    </p:bodyStyle>
    <p:otherStyle>
      <a:defPPr>
        <a:defRPr lang="de-DE"/>
      </a:defPPr>
      <a:lvl1pPr marL="0" algn="l" defTabSz="685165" rtl="0" eaLnBrk="1" latinLnBrk="0" hangingPunct="1">
        <a:defRPr sz="1300" kern="1200">
          <a:solidFill>
            <a:schemeClr val="tx1"/>
          </a:solidFill>
          <a:latin typeface="+mn-lt"/>
          <a:ea typeface="+mn-ea"/>
          <a:cs typeface="+mn-cs"/>
        </a:defRPr>
      </a:lvl1pPr>
      <a:lvl2pPr marL="342900" algn="l" defTabSz="685165" rtl="0" eaLnBrk="1" latinLnBrk="0" hangingPunct="1">
        <a:defRPr sz="1300" kern="1200">
          <a:solidFill>
            <a:schemeClr val="tx1"/>
          </a:solidFill>
          <a:latin typeface="+mn-lt"/>
          <a:ea typeface="+mn-ea"/>
          <a:cs typeface="+mn-cs"/>
        </a:defRPr>
      </a:lvl2pPr>
      <a:lvl3pPr marL="685800" algn="l" defTabSz="685165" rtl="0" eaLnBrk="1" latinLnBrk="0" hangingPunct="1">
        <a:defRPr sz="1300" kern="1200">
          <a:solidFill>
            <a:schemeClr val="tx1"/>
          </a:solidFill>
          <a:latin typeface="+mn-lt"/>
          <a:ea typeface="+mn-ea"/>
          <a:cs typeface="+mn-cs"/>
        </a:defRPr>
      </a:lvl3pPr>
      <a:lvl4pPr marL="1028700" algn="l" defTabSz="685165" rtl="0" eaLnBrk="1" latinLnBrk="0" hangingPunct="1">
        <a:defRPr sz="1300" kern="1200">
          <a:solidFill>
            <a:schemeClr val="tx1"/>
          </a:solidFill>
          <a:latin typeface="+mn-lt"/>
          <a:ea typeface="+mn-ea"/>
          <a:cs typeface="+mn-cs"/>
        </a:defRPr>
      </a:lvl4pPr>
      <a:lvl5pPr marL="1371600" algn="l" defTabSz="685165" rtl="0" eaLnBrk="1" latinLnBrk="0" hangingPunct="1">
        <a:defRPr sz="1300" kern="1200">
          <a:solidFill>
            <a:schemeClr val="tx1"/>
          </a:solidFill>
          <a:latin typeface="+mn-lt"/>
          <a:ea typeface="+mn-ea"/>
          <a:cs typeface="+mn-cs"/>
        </a:defRPr>
      </a:lvl5pPr>
      <a:lvl6pPr marL="1713865" algn="l" defTabSz="685165" rtl="0" eaLnBrk="1" latinLnBrk="0" hangingPunct="1">
        <a:defRPr sz="1300" kern="1200">
          <a:solidFill>
            <a:schemeClr val="tx1"/>
          </a:solidFill>
          <a:latin typeface="+mn-lt"/>
          <a:ea typeface="+mn-ea"/>
          <a:cs typeface="+mn-cs"/>
        </a:defRPr>
      </a:lvl6pPr>
      <a:lvl7pPr marL="2056765" algn="l" defTabSz="685165" rtl="0" eaLnBrk="1" latinLnBrk="0" hangingPunct="1">
        <a:defRPr sz="1300" kern="1200">
          <a:solidFill>
            <a:schemeClr val="tx1"/>
          </a:solidFill>
          <a:latin typeface="+mn-lt"/>
          <a:ea typeface="+mn-ea"/>
          <a:cs typeface="+mn-cs"/>
        </a:defRPr>
      </a:lvl7pPr>
      <a:lvl8pPr marL="2399665" algn="l" defTabSz="685165" rtl="0" eaLnBrk="1" latinLnBrk="0" hangingPunct="1">
        <a:defRPr sz="1300" kern="1200">
          <a:solidFill>
            <a:schemeClr val="tx1"/>
          </a:solidFill>
          <a:latin typeface="+mn-lt"/>
          <a:ea typeface="+mn-ea"/>
          <a:cs typeface="+mn-cs"/>
        </a:defRPr>
      </a:lvl8pPr>
      <a:lvl9pPr marL="2742565" algn="l" defTabSz="685165" rtl="0" eaLnBrk="1" latinLnBrk="0" hangingPunct="1">
        <a:defRPr sz="13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8056" y="540139"/>
            <a:ext cx="6853321" cy="324083"/>
          </a:xfrm>
          <a:prstGeom prst="rect">
            <a:avLst/>
          </a:prstGeom>
        </p:spPr>
        <p:txBody>
          <a:bodyPr vert="horz" lIns="0" tIns="0" rIns="0" bIns="0" rtlCol="0" anchor="ctr">
            <a:noAutofit/>
          </a:bodyPr>
          <a:lstStyle/>
          <a:p>
            <a:r>
              <a:rPr lang="en-US"/>
              <a:t>Click to edit Master title style</a:t>
            </a:r>
            <a:endParaRPr lang="de-DE" dirty="0"/>
          </a:p>
        </p:txBody>
      </p:sp>
      <p:sp>
        <p:nvSpPr>
          <p:cNvPr id="3" name="Text Placeholder 2"/>
          <p:cNvSpPr>
            <a:spLocks noGrp="1"/>
          </p:cNvSpPr>
          <p:nvPr>
            <p:ph type="body" idx="1"/>
          </p:nvPr>
        </p:nvSpPr>
        <p:spPr>
          <a:xfrm>
            <a:off x="288057" y="1080278"/>
            <a:ext cx="8565652" cy="3474893"/>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endParaRPr lang="de-DE" dirty="0"/>
          </a:p>
        </p:txBody>
      </p:sp>
      <p:pic>
        <p:nvPicPr>
          <p:cNvPr id="5" name="Picture 4"/>
          <p:cNvPicPr/>
          <p:nvPr userDrawn="1">
            <p:custDataLst>
              <p:tags r:id="rId13"/>
            </p:custDataLst>
          </p:nvPr>
        </p:nvPicPr>
        <p:blipFill>
          <a:blip r:embed="rId15" cstate="print">
            <a:extLst>
              <a:ext uri="{28A0092B-C50C-407E-A947-70E740481C1C}">
                <a14:useLocalDpi xmlns:a14="http://schemas.microsoft.com/office/drawing/2010/main" val="0"/>
              </a:ext>
            </a:extLst>
          </a:blip>
          <a:stretch>
            <a:fillRect/>
          </a:stretch>
        </p:blipFill>
        <p:spPr>
          <a:xfrm>
            <a:off x="8134587" y="4555180"/>
            <a:ext cx="912547" cy="479548"/>
          </a:xfrm>
          <a:prstGeom prst="rect">
            <a:avLst/>
          </a:prstGeom>
          <a:effectLst/>
          <a:extLst>
            <a:ext uri="{AF507438-7753-43E0-B8FC-AC1667EBCBE1}">
              <a14:hiddenEffects xmlns:a14="http://schemas.microsoft.com/office/drawing/2010/main">
                <a:effectLst>
                  <a:outerShdw blurRad="63500" rotWithShape="0">
                    <a:scrgbClr r="0" g="0" b="0"/>
                  </a:outerShdw>
                </a:effectLst>
              </a14:hiddenEffects>
            </a:ext>
          </a:extLst>
        </p:spPr>
      </p:pic>
      <p:pic>
        <p:nvPicPr>
          <p:cNvPr id="4" name="Picture 3"/>
          <p:cNvPicPr/>
          <p:nvPr userDrawn="1">
            <p:custDataLst>
              <p:tags r:id="rId14"/>
            </p:custDataLst>
          </p:nvPr>
        </p:nvPicPr>
        <p:blipFill>
          <a:blip r:embed="rId16" cstate="print">
            <a:extLst>
              <a:ext uri="{28A0092B-C50C-407E-A947-70E740481C1C}">
                <a14:useLocalDpi xmlns:a14="http://schemas.microsoft.com/office/drawing/2010/main" val="0"/>
              </a:ext>
            </a:extLst>
          </a:blip>
          <a:stretch>
            <a:fillRect/>
          </a:stretch>
        </p:blipFill>
        <p:spPr>
          <a:xfrm>
            <a:off x="0" y="5035786"/>
            <a:ext cx="9144529" cy="107978"/>
          </a:xfrm>
          <a:prstGeom prst="rect">
            <a:avLst/>
          </a:prstGeom>
          <a:effectLst/>
          <a:extLst>
            <a:ext uri="{AF507438-7753-43E0-B8FC-AC1667EBCBE1}">
              <a14:hiddenEffects xmlns:a14="http://schemas.microsoft.com/office/drawing/2010/main">
                <a:effectLst>
                  <a:outerShdw blurRad="63500" rotWithShape="0">
                    <a:scrgbClr r="0" g="0" b="0"/>
                  </a:outerShdw>
                </a:effectLst>
              </a14:hiddenEffects>
            </a:ext>
          </a:extLst>
        </p:spPr>
      </p:pic>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l" defTabSz="685165" rtl="0" eaLnBrk="1" latinLnBrk="0" hangingPunct="1">
        <a:lnSpc>
          <a:spcPct val="90000"/>
        </a:lnSpc>
        <a:spcBef>
          <a:spcPct val="0"/>
        </a:spcBef>
        <a:buFontTx/>
        <a:buNone/>
        <a:defRPr sz="1500" b="0" i="0" u="none" kern="1200">
          <a:solidFill>
            <a:schemeClr val="tx1"/>
          </a:solidFill>
          <a:latin typeface="Bosch Office Sans" panose="020B0604020202020204" pitchFamily="34" charset="0"/>
          <a:ea typeface="+mj-ea"/>
          <a:cs typeface="+mj-cs"/>
        </a:defRPr>
      </a:lvl1pPr>
    </p:titleStyle>
    <p:bodyStyle>
      <a:lvl1pPr marL="209550" indent="-209550" algn="l" defTabSz="685165" rtl="0" eaLnBrk="1" latinLnBrk="0" hangingPunct="1">
        <a:lnSpc>
          <a:spcPct val="107000"/>
        </a:lnSpc>
        <a:spcBef>
          <a:spcPts val="415"/>
        </a:spcBef>
        <a:buClrTx/>
        <a:buSzPct val="100000"/>
        <a:buFont typeface="Wingdings 3" panose="05040102010807070707" pitchFamily="18" charset="2"/>
        <a:buChar char=""/>
        <a:defRPr sz="1500" b="0" i="0" u="none" kern="1200">
          <a:solidFill>
            <a:schemeClr val="tx1"/>
          </a:solidFill>
          <a:latin typeface="Bosch Office Sans" panose="020B0604020202020204" pitchFamily="34" charset="0"/>
          <a:ea typeface="+mn-ea"/>
          <a:cs typeface="+mn-cs"/>
        </a:defRPr>
      </a:lvl1pPr>
      <a:lvl2pPr marL="423545" indent="-228600" algn="l" defTabSz="685165" rtl="0" eaLnBrk="1" latinLnBrk="0" hangingPunct="1">
        <a:lnSpc>
          <a:spcPct val="103000"/>
        </a:lnSpc>
        <a:spcBef>
          <a:spcPts val="415"/>
        </a:spcBef>
        <a:buClrTx/>
        <a:buSzPct val="100000"/>
        <a:buFont typeface="Wingdings 3" panose="05040102010807070707" pitchFamily="18" charset="2"/>
        <a:buChar char=""/>
        <a:defRPr sz="1300" b="0" i="0" u="none" kern="1200">
          <a:solidFill>
            <a:schemeClr val="tx1"/>
          </a:solidFill>
          <a:latin typeface="Bosch Office Sans" panose="020B0604020202020204" pitchFamily="34" charset="0"/>
          <a:ea typeface="+mn-ea"/>
          <a:cs typeface="+mn-cs"/>
        </a:defRPr>
      </a:lvl2pPr>
      <a:lvl3pPr marL="608965" indent="-170180" algn="l" defTabSz="685165" rtl="0" eaLnBrk="1" latinLnBrk="0" hangingPunct="1">
        <a:lnSpc>
          <a:spcPct val="102000"/>
        </a:lnSpc>
        <a:spcBef>
          <a:spcPts val="415"/>
        </a:spcBef>
        <a:buClrTx/>
        <a:buSzPct val="100000"/>
        <a:buFontTx/>
        <a:buChar char="‒"/>
        <a:defRPr sz="1200" b="0" i="0" u="none" kern="1200">
          <a:solidFill>
            <a:schemeClr val="tx1"/>
          </a:solidFill>
          <a:latin typeface="Bosch Office Sans" panose="020B0604020202020204" pitchFamily="34" charset="0"/>
          <a:ea typeface="+mn-ea"/>
          <a:cs typeface="+mn-cs"/>
        </a:defRPr>
      </a:lvl3pPr>
      <a:lvl4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4pPr>
      <a:lvl5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5pPr>
      <a:lvl6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6pPr>
      <a:lvl7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7pPr>
      <a:lvl8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8pPr>
      <a:lvl9pPr marL="777240" indent="-153670" algn="l" defTabSz="685165" rtl="0" eaLnBrk="1" latinLnBrk="0" hangingPunct="1">
        <a:lnSpc>
          <a:spcPct val="103000"/>
        </a:lnSpc>
        <a:spcBef>
          <a:spcPts val="415"/>
        </a:spcBef>
        <a:buClrTx/>
        <a:buSzPct val="100000"/>
        <a:buFontTx/>
        <a:buChar char="‒"/>
        <a:defRPr sz="1100" b="0" i="0" u="none" kern="1200" baseline="0">
          <a:solidFill>
            <a:schemeClr val="tx1"/>
          </a:solidFill>
          <a:latin typeface="Bosch Office Sans" panose="020B0604020202020204" pitchFamily="34" charset="0"/>
          <a:ea typeface="+mn-ea"/>
          <a:cs typeface="+mn-cs"/>
        </a:defRPr>
      </a:lvl9pPr>
    </p:bodyStyle>
    <p:otherStyle>
      <a:defPPr>
        <a:defRPr lang="de-DE"/>
      </a:defPPr>
      <a:lvl1pPr marL="0" algn="l" defTabSz="685165" rtl="0" eaLnBrk="1" latinLnBrk="0" hangingPunct="1">
        <a:defRPr sz="1300" kern="1200">
          <a:solidFill>
            <a:schemeClr val="tx1"/>
          </a:solidFill>
          <a:latin typeface="+mn-lt"/>
          <a:ea typeface="+mn-ea"/>
          <a:cs typeface="+mn-cs"/>
        </a:defRPr>
      </a:lvl1pPr>
      <a:lvl2pPr marL="342900" algn="l" defTabSz="685165" rtl="0" eaLnBrk="1" latinLnBrk="0" hangingPunct="1">
        <a:defRPr sz="1300" kern="1200">
          <a:solidFill>
            <a:schemeClr val="tx1"/>
          </a:solidFill>
          <a:latin typeface="+mn-lt"/>
          <a:ea typeface="+mn-ea"/>
          <a:cs typeface="+mn-cs"/>
        </a:defRPr>
      </a:lvl2pPr>
      <a:lvl3pPr marL="685800" algn="l" defTabSz="685165" rtl="0" eaLnBrk="1" latinLnBrk="0" hangingPunct="1">
        <a:defRPr sz="1300" kern="1200">
          <a:solidFill>
            <a:schemeClr val="tx1"/>
          </a:solidFill>
          <a:latin typeface="+mn-lt"/>
          <a:ea typeface="+mn-ea"/>
          <a:cs typeface="+mn-cs"/>
        </a:defRPr>
      </a:lvl3pPr>
      <a:lvl4pPr marL="1028700" algn="l" defTabSz="685165" rtl="0" eaLnBrk="1" latinLnBrk="0" hangingPunct="1">
        <a:defRPr sz="1300" kern="1200">
          <a:solidFill>
            <a:schemeClr val="tx1"/>
          </a:solidFill>
          <a:latin typeface="+mn-lt"/>
          <a:ea typeface="+mn-ea"/>
          <a:cs typeface="+mn-cs"/>
        </a:defRPr>
      </a:lvl4pPr>
      <a:lvl5pPr marL="1371600" algn="l" defTabSz="685165" rtl="0" eaLnBrk="1" latinLnBrk="0" hangingPunct="1">
        <a:defRPr sz="1300" kern="1200">
          <a:solidFill>
            <a:schemeClr val="tx1"/>
          </a:solidFill>
          <a:latin typeface="+mn-lt"/>
          <a:ea typeface="+mn-ea"/>
          <a:cs typeface="+mn-cs"/>
        </a:defRPr>
      </a:lvl5pPr>
      <a:lvl6pPr marL="1714500" algn="l" defTabSz="685165" rtl="0" eaLnBrk="1" latinLnBrk="0" hangingPunct="1">
        <a:defRPr sz="1300" kern="1200">
          <a:solidFill>
            <a:schemeClr val="tx1"/>
          </a:solidFill>
          <a:latin typeface="+mn-lt"/>
          <a:ea typeface="+mn-ea"/>
          <a:cs typeface="+mn-cs"/>
        </a:defRPr>
      </a:lvl6pPr>
      <a:lvl7pPr marL="2057400" algn="l" defTabSz="685165" rtl="0" eaLnBrk="1" latinLnBrk="0" hangingPunct="1">
        <a:defRPr sz="1300" kern="1200">
          <a:solidFill>
            <a:schemeClr val="tx1"/>
          </a:solidFill>
          <a:latin typeface="+mn-lt"/>
          <a:ea typeface="+mn-ea"/>
          <a:cs typeface="+mn-cs"/>
        </a:defRPr>
      </a:lvl7pPr>
      <a:lvl8pPr marL="2400300" algn="l" defTabSz="685165" rtl="0" eaLnBrk="1" latinLnBrk="0" hangingPunct="1">
        <a:defRPr sz="1300" kern="1200">
          <a:solidFill>
            <a:schemeClr val="tx1"/>
          </a:solidFill>
          <a:latin typeface="+mn-lt"/>
          <a:ea typeface="+mn-ea"/>
          <a:cs typeface="+mn-cs"/>
        </a:defRPr>
      </a:lvl8pPr>
      <a:lvl9pPr marL="2743200" algn="l" defTabSz="685165" rtl="0" eaLnBrk="1" latinLnBrk="0" hangingPunct="1">
        <a:defRPr sz="13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1"/>
            <a:ext cx="9144000" cy="5143499"/>
          </a:xfrm>
          <a:prstGeom prst="rect">
            <a:avLst/>
          </a:prstGeom>
          <a:blipFill>
            <a:blip r:embed="rId8"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308610" y="435483"/>
            <a:ext cx="8308658" cy="0"/>
          </a:xfrm>
          <a:custGeom>
            <a:avLst/>
            <a:gdLst/>
            <a:ahLst/>
            <a:cxnLst/>
            <a:rect l="l" t="t" r="r" b="b"/>
            <a:pathLst>
              <a:path w="11078210">
                <a:moveTo>
                  <a:pt x="0" y="0"/>
                </a:moveTo>
                <a:lnTo>
                  <a:pt x="11078210" y="0"/>
                </a:lnTo>
              </a:path>
            </a:pathLst>
          </a:custGeom>
          <a:ln w="6096">
            <a:solidFill>
              <a:srgbClr val="32859A"/>
            </a:solidFill>
          </a:ln>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3951826" y="739185"/>
            <a:ext cx="1240346" cy="492443"/>
          </a:xfrm>
          <a:prstGeom prst="rect">
            <a:avLst/>
          </a:prstGeom>
        </p:spPr>
        <p:txBody>
          <a:bodyPr wrap="square" lIns="0" tIns="0" rIns="0" bIns="0">
            <a:spAutoFit/>
          </a:bodyPr>
          <a:lstStyle>
            <a:lvl1pPr>
              <a:defRPr sz="3200" b="1" i="0">
                <a:solidFill>
                  <a:srgbClr val="32859A"/>
                </a:solidFill>
                <a:latin typeface="微软雅黑"/>
                <a:cs typeface="微软雅黑"/>
              </a:defRPr>
            </a:lvl1pPr>
          </a:lstStyle>
          <a:p>
            <a:endParaRPr/>
          </a:p>
        </p:txBody>
      </p:sp>
      <p:sp>
        <p:nvSpPr>
          <p:cNvPr id="3" name="Holder 3"/>
          <p:cNvSpPr>
            <a:spLocks noGrp="1"/>
          </p:cNvSpPr>
          <p:nvPr>
            <p:ph type="body" idx="1"/>
          </p:nvPr>
        </p:nvSpPr>
        <p:spPr>
          <a:xfrm>
            <a:off x="1194757" y="1587862"/>
            <a:ext cx="6754487" cy="369332"/>
          </a:xfrm>
          <a:prstGeom prst="rect">
            <a:avLst/>
          </a:prstGeom>
        </p:spPr>
        <p:txBody>
          <a:bodyPr wrap="square" lIns="0" tIns="0" rIns="0" bIns="0">
            <a:spAutoFit/>
          </a:bodyPr>
          <a:lstStyle>
            <a:lvl1pPr>
              <a:defRPr sz="2400" b="0" i="0">
                <a:solidFill>
                  <a:schemeClr val="tx1"/>
                </a:solidFill>
                <a:latin typeface="微软雅黑"/>
                <a:cs typeface="微软雅黑"/>
              </a:defRPr>
            </a:lvl1pPr>
          </a:lstStyle>
          <a:p>
            <a:endParaRPr/>
          </a:p>
        </p:txBody>
      </p:sp>
      <p:sp>
        <p:nvSpPr>
          <p:cNvPr id="4" name="Holder 4"/>
          <p:cNvSpPr>
            <a:spLocks noGrp="1"/>
          </p:cNvSpPr>
          <p:nvPr>
            <p:ph type="ftr" sz="quarter" idx="5"/>
          </p:nvPr>
        </p:nvSpPr>
        <p:spPr>
          <a:xfrm>
            <a:off x="3108960" y="4783456"/>
            <a:ext cx="2926080" cy="276999"/>
          </a:xfrm>
          <a:prstGeom prst="rect">
            <a:avLst/>
          </a:prstGeom>
        </p:spPr>
        <p:txBody>
          <a:bodyPr wrap="square" lIns="0" tIns="0" rIns="0" bIns="0">
            <a:spAutoFit/>
          </a:bodyPr>
          <a:lstStyle>
            <a:lvl1pPr algn="ctr">
              <a:defRPr>
                <a:solidFill>
                  <a:schemeClr val="tx1">
                    <a:tint val="75000"/>
                  </a:schemeClr>
                </a:solidFill>
              </a:defRPr>
            </a:lvl1pPr>
          </a:lstStyle>
          <a:p>
            <a:pPr defTabSz="685800"/>
            <a:endParaRPr lang="zh-CN" altLang="en-US">
              <a:solidFill>
                <a:prstClr val="black">
                  <a:tint val="75000"/>
                </a:prstClr>
              </a:solidFill>
            </a:endParaRPr>
          </a:p>
        </p:txBody>
      </p:sp>
      <p:sp>
        <p:nvSpPr>
          <p:cNvPr id="5" name="Holder 5"/>
          <p:cNvSpPr>
            <a:spLocks noGrp="1"/>
          </p:cNvSpPr>
          <p:nvPr>
            <p:ph type="dt" sz="half" idx="6"/>
          </p:nvPr>
        </p:nvSpPr>
        <p:spPr>
          <a:xfrm>
            <a:off x="457200" y="4783456"/>
            <a:ext cx="2103120" cy="276999"/>
          </a:xfrm>
          <a:prstGeom prst="rect">
            <a:avLst/>
          </a:prstGeom>
        </p:spPr>
        <p:txBody>
          <a:bodyPr wrap="square" lIns="0" tIns="0" rIns="0" bIns="0">
            <a:spAutoFit/>
          </a:bodyPr>
          <a:lstStyle>
            <a:lvl1pPr algn="l">
              <a:defRPr>
                <a:solidFill>
                  <a:schemeClr val="tx1">
                    <a:tint val="75000"/>
                  </a:schemeClr>
                </a:solidFill>
              </a:defRPr>
            </a:lvl1pPr>
          </a:lstStyle>
          <a:p>
            <a:pPr defTabSz="685800"/>
            <a:fld id="{1D8BD707-D9CF-40AE-B4C6-C98DA3205C09}" type="datetimeFigureOut">
              <a:rPr lang="en-US" smtClean="0">
                <a:solidFill>
                  <a:prstClr val="black">
                    <a:tint val="75000"/>
                  </a:prstClr>
                </a:solidFill>
              </a:rPr>
              <a:pPr defTabSz="685800"/>
              <a:t>8/23/2025</a:t>
            </a:fld>
            <a:endParaRPr lang="en-US">
              <a:solidFill>
                <a:prstClr val="black">
                  <a:tint val="75000"/>
                </a:prstClr>
              </a:solidFill>
            </a:endParaRPr>
          </a:p>
        </p:txBody>
      </p:sp>
      <p:sp>
        <p:nvSpPr>
          <p:cNvPr id="6" name="Holder 6"/>
          <p:cNvSpPr>
            <a:spLocks noGrp="1"/>
          </p:cNvSpPr>
          <p:nvPr>
            <p:ph type="sldNum" sz="quarter" idx="7"/>
          </p:nvPr>
        </p:nvSpPr>
        <p:spPr>
          <a:xfrm>
            <a:off x="6583680" y="4783456"/>
            <a:ext cx="2103120" cy="276999"/>
          </a:xfrm>
          <a:prstGeom prst="rect">
            <a:avLst/>
          </a:prstGeom>
        </p:spPr>
        <p:txBody>
          <a:bodyPr wrap="square" lIns="0" tIns="0" rIns="0" bIns="0">
            <a:spAutoFit/>
          </a:bodyPr>
          <a:lstStyle>
            <a:lvl1pPr algn="r">
              <a:defRPr>
                <a:solidFill>
                  <a:schemeClr val="tx1">
                    <a:tint val="75000"/>
                  </a:schemeClr>
                </a:solidFill>
              </a:defRPr>
            </a:lvl1pPr>
          </a:lstStyle>
          <a:p>
            <a:pPr defTabSz="685800"/>
            <a:fld id="{B6F15528-21DE-4FAA-801E-634DDDAF4B2B}" type="slidenum">
              <a:rPr lang="en-US" altLang="zh-CN" smtClean="0">
                <a:solidFill>
                  <a:prstClr val="black">
                    <a:tint val="75000"/>
                  </a:prstClr>
                </a:solidFill>
              </a:rPr>
              <a:pPr defTabSz="685800"/>
              <a:t>‹#›</a:t>
            </a:fld>
            <a:endParaRPr lang="en-US" altLang="zh-CN">
              <a:solidFill>
                <a:prstClr val="black">
                  <a:tint val="75000"/>
                </a:prstClr>
              </a:solidFill>
            </a:endParaRPr>
          </a:p>
        </p:txBody>
      </p:sp>
    </p:spTree>
    <p:extLst>
      <p:ext uri="{BB962C8B-B14F-4D97-AF65-F5344CB8AC3E}">
        <p14:creationId xmlns:p14="http://schemas.microsoft.com/office/powerpoint/2010/main" val="357717257"/>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Lst>
  <p:txStyles>
    <p:titleStyle>
      <a:lvl1pPr>
        <a:defRPr>
          <a:latin typeface="+mj-lt"/>
          <a:ea typeface="+mj-ea"/>
          <a:cs typeface="+mj-cs"/>
        </a:defRPr>
      </a:lvl1pPr>
    </p:titleStyle>
    <p:body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2903983" y="1202054"/>
            <a:ext cx="3336035" cy="369332"/>
          </a:xfrm>
          <a:prstGeom prst="rect">
            <a:avLst/>
          </a:prstGeom>
        </p:spPr>
        <p:txBody>
          <a:bodyPr wrap="square" lIns="0" tIns="0" rIns="0" bIns="0">
            <a:spAutoFit/>
          </a:bodyPr>
          <a:lstStyle>
            <a:lvl1pPr>
              <a:defRPr sz="2400" b="0" i="0">
                <a:solidFill>
                  <a:schemeClr val="bg1"/>
                </a:solidFill>
                <a:latin typeface="微软雅黑"/>
                <a:cs typeface="微软雅黑"/>
              </a:defRPr>
            </a:lvl1pPr>
          </a:lstStyle>
          <a:p>
            <a:endParaRPr/>
          </a:p>
        </p:txBody>
      </p:sp>
      <p:sp>
        <p:nvSpPr>
          <p:cNvPr id="3" name="Holder 3"/>
          <p:cNvSpPr>
            <a:spLocks noGrp="1"/>
          </p:cNvSpPr>
          <p:nvPr>
            <p:ph type="body" idx="1"/>
          </p:nvPr>
        </p:nvSpPr>
        <p:spPr>
          <a:xfrm>
            <a:off x="457200" y="1183005"/>
            <a:ext cx="8229600" cy="276999"/>
          </a:xfrm>
          <a:prstGeom prst="rect">
            <a:avLst/>
          </a:prstGeom>
        </p:spPr>
        <p:txBody>
          <a:bodyPr wrap="square" lIns="0" tIns="0" rIns="0" bIns="0">
            <a:spAutoFit/>
          </a:bodyPr>
          <a:lstStyle>
            <a:lvl1pPr>
              <a:defRPr/>
            </a:lvl1pPr>
          </a:lstStyle>
          <a:p>
            <a:endParaRPr dirty="0"/>
          </a:p>
        </p:txBody>
      </p:sp>
      <p:sp>
        <p:nvSpPr>
          <p:cNvPr id="4" name="Holder 4"/>
          <p:cNvSpPr>
            <a:spLocks noGrp="1"/>
          </p:cNvSpPr>
          <p:nvPr>
            <p:ph type="ftr" sz="quarter" idx="5"/>
          </p:nvPr>
        </p:nvSpPr>
        <p:spPr>
          <a:xfrm>
            <a:off x="3108960" y="4783456"/>
            <a:ext cx="2926080" cy="276999"/>
          </a:xfrm>
          <a:prstGeom prst="rect">
            <a:avLst/>
          </a:prstGeom>
        </p:spPr>
        <p:txBody>
          <a:bodyPr wrap="square" lIns="0" tIns="0" rIns="0" bIns="0">
            <a:spAutoFit/>
          </a:bodyPr>
          <a:lstStyle>
            <a:lvl1pPr algn="ctr">
              <a:defRPr>
                <a:solidFill>
                  <a:schemeClr val="tx1">
                    <a:tint val="75000"/>
                  </a:schemeClr>
                </a:solidFill>
              </a:defRPr>
            </a:lvl1pPr>
          </a:lstStyle>
          <a:p>
            <a:pPr defTabSz="685800"/>
            <a:endParaRPr lang="zh-CN" altLang="en-US">
              <a:solidFill>
                <a:prstClr val="black">
                  <a:tint val="75000"/>
                </a:prstClr>
              </a:solidFill>
            </a:endParaRPr>
          </a:p>
        </p:txBody>
      </p:sp>
      <p:sp>
        <p:nvSpPr>
          <p:cNvPr id="5" name="Holder 5"/>
          <p:cNvSpPr>
            <a:spLocks noGrp="1"/>
          </p:cNvSpPr>
          <p:nvPr>
            <p:ph type="dt" sz="half" idx="6"/>
          </p:nvPr>
        </p:nvSpPr>
        <p:spPr>
          <a:xfrm>
            <a:off x="457200" y="4783456"/>
            <a:ext cx="2103120" cy="276999"/>
          </a:xfrm>
          <a:prstGeom prst="rect">
            <a:avLst/>
          </a:prstGeom>
        </p:spPr>
        <p:txBody>
          <a:bodyPr wrap="square" lIns="0" tIns="0" rIns="0" bIns="0">
            <a:spAutoFit/>
          </a:bodyPr>
          <a:lstStyle>
            <a:lvl1pPr algn="l">
              <a:defRPr>
                <a:solidFill>
                  <a:schemeClr val="tx1">
                    <a:tint val="75000"/>
                  </a:schemeClr>
                </a:solidFill>
              </a:defRPr>
            </a:lvl1pPr>
          </a:lstStyle>
          <a:p>
            <a:pPr defTabSz="685800"/>
            <a:fld id="{1D8BD707-D9CF-40AE-B4C6-C98DA3205C09}" type="datetimeFigureOut">
              <a:rPr lang="en-US" smtClean="0">
                <a:solidFill>
                  <a:prstClr val="black">
                    <a:tint val="75000"/>
                  </a:prstClr>
                </a:solidFill>
              </a:rPr>
              <a:pPr defTabSz="685800"/>
              <a:t>8/23/2025</a:t>
            </a:fld>
            <a:endParaRPr lang="en-US" dirty="0">
              <a:solidFill>
                <a:prstClr val="black">
                  <a:tint val="75000"/>
                </a:prstClr>
              </a:solidFill>
            </a:endParaRPr>
          </a:p>
        </p:txBody>
      </p:sp>
      <p:sp>
        <p:nvSpPr>
          <p:cNvPr id="6" name="Holder 6"/>
          <p:cNvSpPr>
            <a:spLocks noGrp="1"/>
          </p:cNvSpPr>
          <p:nvPr>
            <p:ph type="sldNum" sz="quarter" idx="7"/>
          </p:nvPr>
        </p:nvSpPr>
        <p:spPr>
          <a:xfrm>
            <a:off x="6583680" y="4783456"/>
            <a:ext cx="2103120" cy="276999"/>
          </a:xfrm>
          <a:prstGeom prst="rect">
            <a:avLst/>
          </a:prstGeom>
        </p:spPr>
        <p:txBody>
          <a:bodyPr wrap="square" lIns="0" tIns="0" rIns="0" bIns="0">
            <a:spAutoFit/>
          </a:bodyPr>
          <a:lstStyle>
            <a:lvl1pPr algn="r">
              <a:defRPr>
                <a:solidFill>
                  <a:schemeClr val="tx1">
                    <a:tint val="75000"/>
                  </a:schemeClr>
                </a:solidFill>
              </a:defRPr>
            </a:lvl1pPr>
          </a:lstStyle>
          <a:p>
            <a:pPr defTabSz="685800"/>
            <a:fld id="{B6F15528-21DE-4FAA-801E-634DDDAF4B2B}" type="slidenum">
              <a:rPr lang="en-US" altLang="zh-CN" smtClean="0">
                <a:solidFill>
                  <a:prstClr val="black">
                    <a:tint val="75000"/>
                  </a:prstClr>
                </a:solidFill>
              </a:rPr>
              <a:pPr defTabSz="685800"/>
              <a:t>‹#›</a:t>
            </a:fld>
            <a:endParaRPr lang="en-US" altLang="zh-CN">
              <a:solidFill>
                <a:prstClr val="black">
                  <a:tint val="75000"/>
                </a:prstClr>
              </a:solidFill>
            </a:endParaRPr>
          </a:p>
        </p:txBody>
      </p:sp>
    </p:spTree>
    <p:extLst>
      <p:ext uri="{BB962C8B-B14F-4D97-AF65-F5344CB8AC3E}">
        <p14:creationId xmlns:p14="http://schemas.microsoft.com/office/powerpoint/2010/main" val="2554585257"/>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Lst>
  <p:txStyles>
    <p:titleStyle>
      <a:lvl1pPr>
        <a:defRPr>
          <a:latin typeface="+mj-lt"/>
          <a:ea typeface="+mj-ea"/>
          <a:cs typeface="+mj-cs"/>
        </a:defRPr>
      </a:lvl1pPr>
    </p:titleStyle>
    <p:body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2903983" y="1202054"/>
            <a:ext cx="3336035" cy="369332"/>
          </a:xfrm>
          <a:prstGeom prst="rect">
            <a:avLst/>
          </a:prstGeom>
        </p:spPr>
        <p:txBody>
          <a:bodyPr wrap="square" lIns="0" tIns="0" rIns="0" bIns="0">
            <a:spAutoFit/>
          </a:bodyPr>
          <a:lstStyle>
            <a:lvl1pPr>
              <a:defRPr sz="2400" b="0" i="0">
                <a:solidFill>
                  <a:schemeClr val="bg1"/>
                </a:solidFill>
                <a:latin typeface="微软雅黑"/>
                <a:cs typeface="微软雅黑"/>
              </a:defRPr>
            </a:lvl1pPr>
          </a:lstStyle>
          <a:p>
            <a:endParaRPr/>
          </a:p>
        </p:txBody>
      </p:sp>
      <p:sp>
        <p:nvSpPr>
          <p:cNvPr id="3" name="Holder 3"/>
          <p:cNvSpPr>
            <a:spLocks noGrp="1"/>
          </p:cNvSpPr>
          <p:nvPr>
            <p:ph type="body" idx="1"/>
          </p:nvPr>
        </p:nvSpPr>
        <p:spPr>
          <a:xfrm>
            <a:off x="457200" y="1183005"/>
            <a:ext cx="8229600" cy="276999"/>
          </a:xfrm>
          <a:prstGeom prst="rect">
            <a:avLst/>
          </a:prstGeom>
        </p:spPr>
        <p:txBody>
          <a:bodyPr wrap="square" lIns="0" tIns="0" rIns="0" bIns="0">
            <a:spAutoFit/>
          </a:bodyPr>
          <a:lstStyle>
            <a:lvl1pPr>
              <a:defRPr/>
            </a:lvl1pPr>
          </a:lstStyle>
          <a:p>
            <a:endParaRPr dirty="0"/>
          </a:p>
        </p:txBody>
      </p:sp>
      <p:sp>
        <p:nvSpPr>
          <p:cNvPr id="4" name="Holder 4"/>
          <p:cNvSpPr>
            <a:spLocks noGrp="1"/>
          </p:cNvSpPr>
          <p:nvPr>
            <p:ph type="ftr" sz="quarter" idx="5"/>
          </p:nvPr>
        </p:nvSpPr>
        <p:spPr>
          <a:xfrm>
            <a:off x="3108960" y="4783456"/>
            <a:ext cx="2926080" cy="276999"/>
          </a:xfrm>
          <a:prstGeom prst="rect">
            <a:avLst/>
          </a:prstGeom>
        </p:spPr>
        <p:txBody>
          <a:bodyPr wrap="square" lIns="0" tIns="0" rIns="0" bIns="0">
            <a:spAutoFit/>
          </a:bodyPr>
          <a:lstStyle>
            <a:lvl1pPr algn="ctr">
              <a:defRPr>
                <a:solidFill>
                  <a:schemeClr val="tx1">
                    <a:tint val="75000"/>
                  </a:schemeClr>
                </a:solidFill>
              </a:defRPr>
            </a:lvl1pPr>
          </a:lstStyle>
          <a:p>
            <a:pPr defTabSz="685800"/>
            <a:endParaRPr lang="zh-CN" altLang="en-US">
              <a:solidFill>
                <a:prstClr val="black">
                  <a:tint val="75000"/>
                </a:prstClr>
              </a:solidFill>
            </a:endParaRPr>
          </a:p>
        </p:txBody>
      </p:sp>
      <p:sp>
        <p:nvSpPr>
          <p:cNvPr id="5" name="Holder 5"/>
          <p:cNvSpPr>
            <a:spLocks noGrp="1"/>
          </p:cNvSpPr>
          <p:nvPr>
            <p:ph type="dt" sz="half" idx="6"/>
          </p:nvPr>
        </p:nvSpPr>
        <p:spPr>
          <a:xfrm>
            <a:off x="457200" y="4783456"/>
            <a:ext cx="2103120" cy="276999"/>
          </a:xfrm>
          <a:prstGeom prst="rect">
            <a:avLst/>
          </a:prstGeom>
        </p:spPr>
        <p:txBody>
          <a:bodyPr wrap="square" lIns="0" tIns="0" rIns="0" bIns="0">
            <a:spAutoFit/>
          </a:bodyPr>
          <a:lstStyle>
            <a:lvl1pPr algn="l">
              <a:defRPr>
                <a:solidFill>
                  <a:schemeClr val="tx1">
                    <a:tint val="75000"/>
                  </a:schemeClr>
                </a:solidFill>
              </a:defRPr>
            </a:lvl1pPr>
          </a:lstStyle>
          <a:p>
            <a:pPr defTabSz="685800"/>
            <a:fld id="{1D8BD707-D9CF-40AE-B4C6-C98DA3205C09}" type="datetimeFigureOut">
              <a:rPr lang="en-US" smtClean="0">
                <a:solidFill>
                  <a:prstClr val="black">
                    <a:tint val="75000"/>
                  </a:prstClr>
                </a:solidFill>
              </a:rPr>
              <a:pPr defTabSz="685800"/>
              <a:t>8/23/2025</a:t>
            </a:fld>
            <a:endParaRPr lang="en-US" dirty="0">
              <a:solidFill>
                <a:prstClr val="black">
                  <a:tint val="75000"/>
                </a:prstClr>
              </a:solidFill>
            </a:endParaRPr>
          </a:p>
        </p:txBody>
      </p:sp>
      <p:sp>
        <p:nvSpPr>
          <p:cNvPr id="6" name="Holder 6"/>
          <p:cNvSpPr>
            <a:spLocks noGrp="1"/>
          </p:cNvSpPr>
          <p:nvPr>
            <p:ph type="sldNum" sz="quarter" idx="7"/>
          </p:nvPr>
        </p:nvSpPr>
        <p:spPr>
          <a:xfrm>
            <a:off x="6583680" y="4783456"/>
            <a:ext cx="2103120" cy="276999"/>
          </a:xfrm>
          <a:prstGeom prst="rect">
            <a:avLst/>
          </a:prstGeom>
        </p:spPr>
        <p:txBody>
          <a:bodyPr wrap="square" lIns="0" tIns="0" rIns="0" bIns="0">
            <a:spAutoFit/>
          </a:bodyPr>
          <a:lstStyle>
            <a:lvl1pPr algn="r">
              <a:defRPr>
                <a:solidFill>
                  <a:schemeClr val="tx1">
                    <a:tint val="75000"/>
                  </a:schemeClr>
                </a:solidFill>
              </a:defRPr>
            </a:lvl1pPr>
          </a:lstStyle>
          <a:p>
            <a:pPr defTabSz="685800"/>
            <a:fld id="{B6F15528-21DE-4FAA-801E-634DDDAF4B2B}" type="slidenum">
              <a:rPr lang="en-US" altLang="zh-CN" smtClean="0">
                <a:solidFill>
                  <a:prstClr val="black">
                    <a:tint val="75000"/>
                  </a:prstClr>
                </a:solidFill>
              </a:rPr>
              <a:pPr defTabSz="685800"/>
              <a:t>‹#›</a:t>
            </a:fld>
            <a:endParaRPr lang="en-US" altLang="zh-CN">
              <a:solidFill>
                <a:prstClr val="black">
                  <a:tint val="75000"/>
                </a:prstClr>
              </a:solidFill>
            </a:endParaRPr>
          </a:p>
        </p:txBody>
      </p:sp>
    </p:spTree>
    <p:extLst>
      <p:ext uri="{BB962C8B-B14F-4D97-AF65-F5344CB8AC3E}">
        <p14:creationId xmlns:p14="http://schemas.microsoft.com/office/powerpoint/2010/main" val="3953327715"/>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Lst>
  <p:txStyles>
    <p:titleStyle>
      <a:lvl1pPr>
        <a:defRPr>
          <a:latin typeface="+mj-lt"/>
          <a:ea typeface="+mj-ea"/>
          <a:cs typeface="+mj-cs"/>
        </a:defRPr>
      </a:lvl1pPr>
    </p:titleStyle>
    <p:body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tags" Target="../tags/tag11.xml"/><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4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3.xml"/></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复习回顾</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100" name="文本框 99"/>
          <p:cNvSpPr txBox="1"/>
          <p:nvPr/>
        </p:nvSpPr>
        <p:spPr>
          <a:xfrm>
            <a:off x="2032000" y="2249170"/>
            <a:ext cx="5080000" cy="275590"/>
          </a:xfrm>
          <a:prstGeom prst="rect">
            <a:avLst/>
          </a:prstGeom>
          <a:noFill/>
          <a:ln w="9525">
            <a:noFill/>
          </a:ln>
        </p:spPr>
        <p:txBody>
          <a:bodyPr>
            <a:spAutoFit/>
          </a:bodyPr>
          <a:lstStyle/>
          <a:p>
            <a:pPr indent="304800"/>
            <a:r>
              <a:rPr lang="en-US" sz="1200">
                <a:solidFill>
                  <a:srgbClr val="333333"/>
                </a:solidFill>
                <a:latin typeface="宋体" panose="02010600030101010101" pitchFamily="2" charset="-122"/>
              </a:rPr>
              <a:t> </a:t>
            </a:r>
            <a:endParaRPr lang="zh-CN" altLang="en-US">
              <a:solidFill>
                <a:prstClr val="black"/>
              </a:solidFill>
            </a:endParaRPr>
          </a:p>
        </p:txBody>
      </p:sp>
      <p:sp>
        <p:nvSpPr>
          <p:cNvPr id="5" name="文本框 4"/>
          <p:cNvSpPr txBox="1"/>
          <p:nvPr/>
        </p:nvSpPr>
        <p:spPr>
          <a:xfrm>
            <a:off x="247889" y="1012704"/>
            <a:ext cx="8540115" cy="743986"/>
          </a:xfrm>
          <a:prstGeom prst="rect">
            <a:avLst/>
          </a:prstGeom>
          <a:noFill/>
        </p:spPr>
        <p:txBody>
          <a:bodyPr wrap="square" rtlCol="0" anchor="t">
            <a:spAutoFit/>
          </a:bodyPr>
          <a:lstStyle/>
          <a:p>
            <a:pPr>
              <a:lnSpc>
                <a:spcPct val="150000"/>
              </a:lnSpc>
            </a:pPr>
            <a:r>
              <a:rPr lang="zh-CN" altLang="en-US" sz="32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仓储作业的流程？</a:t>
            </a:r>
          </a:p>
        </p:txBody>
      </p:sp>
    </p:spTree>
    <p:extLst>
      <p:ext uri="{BB962C8B-B14F-4D97-AF65-F5344CB8AC3E}">
        <p14:creationId xmlns:p14="http://schemas.microsoft.com/office/powerpoint/2010/main" val="11031811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1384995"/>
            <a:chOff x="152400" y="413694"/>
            <a:chExt cx="10290175" cy="1316253"/>
          </a:xfrm>
        </p:grpSpPr>
        <p:sp>
          <p:nvSpPr>
            <p:cNvPr id="5126" name="文本框 57"/>
            <p:cNvSpPr txBox="1">
              <a:spLocks noChangeArrowheads="1"/>
            </p:cNvSpPr>
            <p:nvPr/>
          </p:nvSpPr>
          <p:spPr bwMode="auto">
            <a:xfrm>
              <a:off x="239607" y="413694"/>
              <a:ext cx="8416714" cy="1316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三、流通加工的作用</a:t>
              </a:r>
            </a:p>
            <a:p>
              <a:pPr>
                <a:lnSpc>
                  <a:spcPct val="100000"/>
                </a:lnSpc>
                <a:spcBef>
                  <a:spcPct val="0"/>
                </a:spcBef>
                <a:buFontTx/>
                <a:buNone/>
              </a:pPr>
              <a:endParaRPr lang="zh-CN" altLang="en-US" b="1" dirty="0">
                <a:solidFill>
                  <a:srgbClr val="0474B6"/>
                </a:solidFill>
                <a:latin typeface="华文楷体" panose="02010600040101010101" pitchFamily="2" charset="-122"/>
                <a:ea typeface="华文楷体" panose="02010600040101010101" pitchFamily="2" charset="-122"/>
                <a:sym typeface="+mn-ea"/>
              </a:endParaRPr>
            </a:p>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 </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227330" y="1224175"/>
            <a:ext cx="8278495" cy="852541"/>
          </a:xfrm>
          <a:prstGeom prst="rect">
            <a:avLst/>
          </a:prstGeom>
          <a:noFill/>
        </p:spPr>
        <p:txBody>
          <a:bodyPr wrap="square" rtlCol="0" anchor="t">
            <a:spAutoFit/>
          </a:bodyPr>
          <a:lstStyle/>
          <a:p>
            <a:pPr>
              <a:lnSpc>
                <a:spcPct val="130000"/>
              </a:lnSpc>
            </a:pPr>
            <a:r>
              <a:rPr lang="zh-CN" altLang="en-US"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思考：流通加工</a:t>
            </a:r>
            <a:r>
              <a:rPr lang="zh-CN" altLang="en-US" b="1"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的作用有哪些？</a:t>
            </a:r>
            <a:endParaRPr lang="zh-CN" altLang="en-US"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30000"/>
              </a:lnSpc>
            </a:pPr>
            <a:r>
              <a:rPr lang="en-US"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sz="2000" dirty="0">
                <a:solidFill>
                  <a:prstClr val="black"/>
                </a:solidFill>
                <a:latin typeface="微软雅黑" panose="020B0503020204020204" pitchFamily="34" charset="-122"/>
                <a:ea typeface="微软雅黑" panose="020B0503020204020204" pitchFamily="34" charset="-122"/>
                <a:sym typeface="+mn-ea"/>
              </a:rPr>
              <a:t> </a:t>
            </a:r>
          </a:p>
        </p:txBody>
      </p:sp>
    </p:spTree>
    <p:extLst>
      <p:ext uri="{BB962C8B-B14F-4D97-AF65-F5344CB8AC3E}">
        <p14:creationId xmlns:p14="http://schemas.microsoft.com/office/powerpoint/2010/main" val="50093871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三、流通加工的作用</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420867" name="文本占位符 420866"/>
          <p:cNvSpPr>
            <a:spLocks noGrp="1" noRot="1"/>
          </p:cNvSpPr>
          <p:nvPr>
            <p:ph type="body" idx="1"/>
          </p:nvPr>
        </p:nvSpPr>
        <p:spPr>
          <a:xfrm>
            <a:off x="327421" y="1491630"/>
            <a:ext cx="4237355" cy="1652905"/>
          </a:xfrm>
        </p:spPr>
        <p:txBody>
          <a:bodyPr>
            <a:noAutofit/>
          </a:bodyPr>
          <a:lstStyle/>
          <a:p>
            <a:pPr algn="just">
              <a:lnSpc>
                <a:spcPct val="150000"/>
              </a:lnSpc>
            </a:pPr>
            <a:r>
              <a:rPr lang="zh-CN" altLang="en-US" sz="2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通过</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流通加工，</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增加附加价值</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，生产出新的产品来满足社会需要，在供应量不变的情况下，增加企业</a:t>
            </a:r>
            <a:r>
              <a:rPr lang="zh-CN" altLang="en-US" sz="2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经济效益。</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20868" name="图片 420867" descr="m071"/>
          <p:cNvPicPr>
            <a:picLocks noChangeAspect="1"/>
          </p:cNvPicPr>
          <p:nvPr/>
        </p:nvPicPr>
        <p:blipFill>
          <a:blip r:embed="rId3"/>
          <a:stretch>
            <a:fillRect/>
          </a:stretch>
        </p:blipFill>
        <p:spPr>
          <a:xfrm>
            <a:off x="5076190" y="1203325"/>
            <a:ext cx="3200400" cy="3213100"/>
          </a:xfrm>
          <a:prstGeom prst="rect">
            <a:avLst/>
          </a:prstGeom>
          <a:noFill/>
          <a:ln w="9525">
            <a:noFill/>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smtClean="0">
                  <a:solidFill>
                    <a:srgbClr val="0474B6"/>
                  </a:solidFill>
                  <a:latin typeface="华文楷体" panose="02010600040101010101" pitchFamily="2" charset="-122"/>
                  <a:ea typeface="华文楷体" panose="02010600040101010101" pitchFamily="2" charset="-122"/>
                  <a:sym typeface="+mn-ea"/>
                </a:rPr>
                <a:t>三、</a:t>
              </a:r>
              <a:r>
                <a:rPr lang="zh-CN" altLang="en-US" b="1" dirty="0">
                  <a:solidFill>
                    <a:srgbClr val="0474B6"/>
                  </a:solidFill>
                  <a:latin typeface="华文楷体" panose="02010600040101010101" pitchFamily="2" charset="-122"/>
                  <a:ea typeface="华文楷体" panose="02010600040101010101" pitchFamily="2" charset="-122"/>
                  <a:sym typeface="+mn-ea"/>
                </a:rPr>
                <a:t>流通加工的作用</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436227" name="文本占位符 436226"/>
          <p:cNvSpPr>
            <a:spLocks noGrp="1" noRot="1"/>
          </p:cNvSpPr>
          <p:nvPr>
            <p:ph type="body" idx="1"/>
          </p:nvPr>
        </p:nvSpPr>
        <p:spPr>
          <a:xfrm>
            <a:off x="179705" y="1131570"/>
            <a:ext cx="7620000" cy="3413125"/>
          </a:xfrm>
          <a:ln>
            <a:noFill/>
            <a:miter/>
          </a:ln>
          <a:effectLst>
            <a:outerShdw dist="35921" dir="2699999" algn="ctr" rotWithShape="0">
              <a:schemeClr val="bg2"/>
            </a:outerShdw>
          </a:effectLst>
        </p:spPr>
        <p:txBody>
          <a:bodyPr>
            <a:normAutofit lnSpcReduction="10000"/>
          </a:bodyPr>
          <a:lstStyle/>
          <a:p>
            <a:pPr algn="l">
              <a:buNone/>
            </a:pPr>
            <a:r>
              <a:rPr lang="en-US" altLang="zh-CN" sz="2000" b="1" dirty="0">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b="1" dirty="0">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rPr>
              <a:t>、提高商品保存机能。</a:t>
            </a:r>
          </a:p>
          <a:p>
            <a:pPr algn="l">
              <a:buNone/>
            </a:pPr>
            <a:r>
              <a:rPr lang="zh-CN" altLang="en-US" sz="2000" b="1"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如肉制品等食品。</a:t>
            </a:r>
          </a:p>
          <a:p>
            <a:pPr algn="l">
              <a:buClrTx/>
              <a:buSzTx/>
              <a:buNone/>
            </a:pPr>
            <a:r>
              <a:rPr lang="en-US" altLang="zh-CN" sz="2000" b="1" dirty="0">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rPr>
              <a:t>2、提高原材料利用率。</a:t>
            </a:r>
          </a:p>
          <a:p>
            <a:pPr algn="l">
              <a:buNone/>
            </a:pPr>
            <a:r>
              <a:rPr lang="zh-CN" altLang="en-US" sz="2000" b="1"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如玻璃、卷板</a:t>
            </a:r>
          </a:p>
          <a:p>
            <a:pPr algn="l">
              <a:buClrTx/>
              <a:buSzTx/>
              <a:buNone/>
            </a:pPr>
            <a:r>
              <a:rPr lang="en-US" altLang="zh-CN" sz="2000" b="1" dirty="0">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rPr>
              <a:t>3、提高加工效率及设备利用率</a:t>
            </a:r>
          </a:p>
          <a:p>
            <a:pPr algn="l">
              <a:buNone/>
            </a:pPr>
            <a:r>
              <a:rPr lang="zh-CN" altLang="en-US" sz="2000" b="1"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集中与规模优势</a:t>
            </a:r>
          </a:p>
          <a:p>
            <a:pPr algn="l">
              <a:buClrTx/>
              <a:buSzTx/>
              <a:buNone/>
            </a:pPr>
            <a:r>
              <a:rPr lang="en-US" altLang="zh-CN" sz="2000" b="1" dirty="0">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rPr>
              <a:t>4、方便用户，促进销售，适应多样化客户需求。</a:t>
            </a:r>
          </a:p>
          <a:p>
            <a:pPr algn="l">
              <a:buNone/>
            </a:pPr>
            <a:r>
              <a:rPr lang="zh-CN" altLang="en-US" sz="2000" b="1"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如铝合金门窗销售，按尺寸下料。</a:t>
            </a:r>
          </a:p>
          <a:p>
            <a:pPr algn="l">
              <a:buClrTx/>
              <a:buSzTx/>
              <a:buNone/>
            </a:pPr>
            <a:r>
              <a:rPr lang="en-US" altLang="zh-CN" sz="2000" b="1" dirty="0">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rPr>
              <a:t>5、充分发挥各种输送手段的最高效率。 </a:t>
            </a:r>
          </a:p>
          <a:p>
            <a:pPr algn="l">
              <a:buClrTx/>
              <a:buSzTx/>
              <a:buNone/>
            </a:pPr>
            <a:r>
              <a:rPr lang="en-US" altLang="zh-CN" sz="2000" b="1" dirty="0">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6、改变功能，提高物流的附加值</a:t>
            </a:r>
            <a:endParaRPr lang="en-US" altLang="zh-CN" sz="2000" b="1" dirty="0">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endParaRPr>
          </a:p>
          <a:p>
            <a:pPr algn="l">
              <a:buClrTx/>
              <a:buSzTx/>
              <a:buNone/>
            </a:pPr>
            <a:endParaRPr lang="en-US" altLang="zh-CN" sz="2000" b="1" dirty="0">
              <a:solidFill>
                <a:srgbClr val="FF0000"/>
              </a:solidFill>
              <a:effectLs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36228" name="图片 436227" descr="PE02002_"/>
          <p:cNvPicPr>
            <a:picLocks noChangeAspect="1"/>
          </p:cNvPicPr>
          <p:nvPr/>
        </p:nvPicPr>
        <p:blipFill>
          <a:blip r:embed="rId3"/>
          <a:stretch>
            <a:fillRect/>
          </a:stretch>
        </p:blipFill>
        <p:spPr>
          <a:xfrm>
            <a:off x="6084570" y="1275715"/>
            <a:ext cx="2473325" cy="2401888"/>
          </a:xfrm>
          <a:prstGeom prst="rect">
            <a:avLst/>
          </a:prstGeom>
          <a:noFill/>
          <a:ln w="9525">
            <a:noFill/>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smtClean="0">
                  <a:solidFill>
                    <a:srgbClr val="0474B6"/>
                  </a:solidFill>
                  <a:latin typeface="华文楷体" panose="02010600040101010101" pitchFamily="2" charset="-122"/>
                  <a:ea typeface="华文楷体" panose="02010600040101010101" pitchFamily="2" charset="-122"/>
                  <a:sym typeface="+mn-ea"/>
                </a:rPr>
                <a:t>四、</a:t>
              </a:r>
              <a:r>
                <a:rPr lang="zh-CN" altLang="en-US" b="1" dirty="0">
                  <a:solidFill>
                    <a:srgbClr val="0474B6"/>
                  </a:solidFill>
                  <a:latin typeface="华文楷体" panose="02010600040101010101" pitchFamily="2" charset="-122"/>
                  <a:ea typeface="华文楷体" panose="02010600040101010101" pitchFamily="2" charset="-122"/>
                  <a:sym typeface="+mn-ea"/>
                </a:rPr>
                <a:t>流通加工的内容</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grpSp>
        <p:nvGrpSpPr>
          <p:cNvPr id="6" name="组合 5"/>
          <p:cNvGrpSpPr/>
          <p:nvPr/>
        </p:nvGrpSpPr>
        <p:grpSpPr>
          <a:xfrm>
            <a:off x="323215" y="1076960"/>
            <a:ext cx="8063230" cy="3295015"/>
            <a:chOff x="509" y="2036"/>
            <a:chExt cx="12698" cy="5189"/>
          </a:xfrm>
        </p:grpSpPr>
        <p:sp>
          <p:nvSpPr>
            <p:cNvPr id="5" name="圆角矩形 4"/>
            <p:cNvSpPr/>
            <p:nvPr/>
          </p:nvSpPr>
          <p:spPr>
            <a:xfrm>
              <a:off x="963" y="2036"/>
              <a:ext cx="5829" cy="6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r>
                <a:rPr lang="en-US" altLang="zh-CN" b="1" dirty="0" smtClean="0">
                  <a:latin typeface="微软雅黑" panose="020B0503020204020204" pitchFamily="34" charset="-122"/>
                  <a:ea typeface="微软雅黑" panose="020B0503020204020204" pitchFamily="34" charset="-122"/>
                  <a:sym typeface="+mn-ea"/>
                </a:rPr>
                <a:t>1.</a:t>
              </a:r>
              <a:r>
                <a:rPr lang="zh-CN" altLang="en-US" b="1" dirty="0" smtClean="0">
                  <a:latin typeface="微软雅黑" panose="020B0503020204020204" pitchFamily="34" charset="-122"/>
                  <a:ea typeface="微软雅黑" panose="020B0503020204020204" pitchFamily="34" charset="-122"/>
                  <a:sym typeface="+mn-ea"/>
                </a:rPr>
                <a:t>生活资料</a:t>
              </a:r>
              <a:r>
                <a:rPr lang="zh-CN" altLang="en-US" b="1" dirty="0">
                  <a:latin typeface="微软雅黑" panose="020B0503020204020204" pitchFamily="34" charset="-122"/>
                  <a:ea typeface="微软雅黑" panose="020B0503020204020204" pitchFamily="34" charset="-122"/>
                  <a:sym typeface="+mn-ea"/>
                </a:rPr>
                <a:t>的流通加工</a:t>
              </a:r>
              <a:endParaRPr lang="zh-CN" altLang="en-US" b="1" dirty="0">
                <a:latin typeface="微软雅黑" panose="020B0503020204020204" pitchFamily="34" charset="-122"/>
                <a:ea typeface="微软雅黑" panose="020B0503020204020204" pitchFamily="34" charset="-122"/>
              </a:endParaRPr>
            </a:p>
          </p:txBody>
        </p:sp>
        <p:sp>
          <p:nvSpPr>
            <p:cNvPr id="7" name="矩形 6"/>
            <p:cNvSpPr/>
            <p:nvPr/>
          </p:nvSpPr>
          <p:spPr>
            <a:xfrm>
              <a:off x="509" y="2939"/>
              <a:ext cx="12698" cy="428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lnSpc>
                  <a:spcPct val="150000"/>
                </a:lnSpc>
              </a:pPr>
              <a:r>
                <a:rPr lang="zh-CN" altLang="en-US" b="1" dirty="0">
                  <a:solidFill>
                    <a:schemeClr val="tx1"/>
                  </a:solidFill>
                  <a:latin typeface="微软雅黑" panose="020B0503020204020204" pitchFamily="34" charset="-122"/>
                  <a:ea typeface="微软雅黑" panose="020B0503020204020204" pitchFamily="34" charset="-122"/>
                  <a:sym typeface="+mn-ea"/>
                </a:rPr>
                <a:t>（</a:t>
              </a:r>
              <a:r>
                <a:rPr lang="en-US" altLang="zh-CN" b="1" dirty="0">
                  <a:solidFill>
                    <a:schemeClr val="tx1"/>
                  </a:solidFill>
                  <a:latin typeface="微软雅黑" panose="020B0503020204020204" pitchFamily="34" charset="-122"/>
                  <a:ea typeface="微软雅黑" panose="020B0503020204020204" pitchFamily="34" charset="-122"/>
                  <a:sym typeface="+mn-ea"/>
                </a:rPr>
                <a:t>1</a:t>
              </a:r>
              <a:r>
                <a:rPr lang="zh-CN" altLang="en-US" b="1" dirty="0">
                  <a:solidFill>
                    <a:schemeClr val="tx1"/>
                  </a:solidFill>
                  <a:latin typeface="微软雅黑" panose="020B0503020204020204" pitchFamily="34" charset="-122"/>
                  <a:ea typeface="微软雅黑" panose="020B0503020204020204" pitchFamily="34" charset="-122"/>
                  <a:sym typeface="+mn-ea"/>
                </a:rPr>
                <a:t>）生活资料的流通加工以服务顾客、促进销售为目的，流通加工最多的是食品行业。此外，生活资料的流通加工还包括生活用品的标识、印记商标、家具的组装、地毯剪接等等。</a:t>
              </a:r>
              <a:endParaRPr lang="zh-CN" altLang="en-US" b="1" dirty="0">
                <a:solidFill>
                  <a:schemeClr val="tx1"/>
                </a:solidFill>
                <a:latin typeface="微软雅黑" panose="020B0503020204020204" pitchFamily="34" charset="-122"/>
                <a:ea typeface="微软雅黑" panose="020B0503020204020204" pitchFamily="34" charset="-122"/>
              </a:endParaRPr>
            </a:p>
            <a:p>
              <a:pPr lvl="1">
                <a:lnSpc>
                  <a:spcPct val="150000"/>
                </a:lnSpc>
              </a:pPr>
              <a:r>
                <a:rPr lang="zh-CN" altLang="en-US" b="1" dirty="0">
                  <a:solidFill>
                    <a:schemeClr val="tx1"/>
                  </a:solidFill>
                  <a:latin typeface="微软雅黑" panose="020B0503020204020204" pitchFamily="34" charset="-122"/>
                  <a:ea typeface="微软雅黑" panose="020B0503020204020204" pitchFamily="34" charset="-122"/>
                  <a:sym typeface="+mn-ea"/>
                </a:rPr>
                <a:t>（</a:t>
              </a:r>
              <a:r>
                <a:rPr lang="en-US" altLang="zh-CN" b="1" dirty="0">
                  <a:solidFill>
                    <a:schemeClr val="tx1"/>
                  </a:solidFill>
                  <a:latin typeface="微软雅黑" panose="020B0503020204020204" pitchFamily="34" charset="-122"/>
                  <a:ea typeface="微软雅黑" panose="020B0503020204020204" pitchFamily="34" charset="-122"/>
                  <a:sym typeface="+mn-ea"/>
                </a:rPr>
                <a:t>2</a:t>
              </a:r>
              <a:r>
                <a:rPr lang="zh-CN" altLang="en-US" b="1" dirty="0">
                  <a:solidFill>
                    <a:schemeClr val="tx1"/>
                  </a:solidFill>
                  <a:latin typeface="微软雅黑" panose="020B0503020204020204" pitchFamily="34" charset="-122"/>
                  <a:ea typeface="微软雅黑" panose="020B0503020204020204" pitchFamily="34" charset="-122"/>
                  <a:sym typeface="+mn-ea"/>
                </a:rPr>
                <a:t>）这种流通加工一方面可以提高物流效率，另一方面可以提高客户服务水平。</a:t>
              </a:r>
              <a:endParaRPr lang="zh-CN" altLang="en-US" dirty="0"/>
            </a:p>
            <a:p>
              <a:pPr algn="l">
                <a:lnSpc>
                  <a:spcPct val="150000"/>
                </a:lnSpc>
                <a:buClrTx/>
                <a:buSzTx/>
                <a:buFontTx/>
              </a:pPr>
              <a:endParaRPr lang="zh-CN" altLang="en-US"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四</a:t>
              </a:r>
              <a:r>
                <a:rPr lang="zh-CN" altLang="en-US" b="1" dirty="0" smtClean="0">
                  <a:solidFill>
                    <a:srgbClr val="0474B6"/>
                  </a:solidFill>
                  <a:latin typeface="华文楷体" panose="02010600040101010101" pitchFamily="2" charset="-122"/>
                  <a:ea typeface="华文楷体" panose="02010600040101010101" pitchFamily="2" charset="-122"/>
                  <a:sym typeface="+mn-ea"/>
                </a:rPr>
                <a:t>、</a:t>
              </a:r>
              <a:r>
                <a:rPr lang="zh-CN" altLang="en-US" b="1" dirty="0">
                  <a:solidFill>
                    <a:srgbClr val="0474B6"/>
                  </a:solidFill>
                  <a:latin typeface="华文楷体" panose="02010600040101010101" pitchFamily="2" charset="-122"/>
                  <a:ea typeface="华文楷体" panose="02010600040101010101" pitchFamily="2" charset="-122"/>
                  <a:sym typeface="+mn-ea"/>
                </a:rPr>
                <a:t>流通加工的内容</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grpSp>
        <p:nvGrpSpPr>
          <p:cNvPr id="6" name="组合 5"/>
          <p:cNvGrpSpPr/>
          <p:nvPr/>
        </p:nvGrpSpPr>
        <p:grpSpPr>
          <a:xfrm>
            <a:off x="201932" y="879396"/>
            <a:ext cx="8063230" cy="3528392"/>
            <a:chOff x="623" y="3709"/>
            <a:chExt cx="12698" cy="3856"/>
          </a:xfrm>
        </p:grpSpPr>
        <p:sp>
          <p:nvSpPr>
            <p:cNvPr id="5" name="圆角矩形 4"/>
            <p:cNvSpPr/>
            <p:nvPr/>
          </p:nvSpPr>
          <p:spPr>
            <a:xfrm>
              <a:off x="1190" y="3709"/>
              <a:ext cx="5829" cy="6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r>
                <a:rPr lang="en-US" altLang="zh-CN" b="1" dirty="0" smtClean="0">
                  <a:solidFill>
                    <a:schemeClr val="bg1"/>
                  </a:solidFill>
                  <a:latin typeface="微软雅黑" panose="020B0503020204020204" pitchFamily="34" charset="-122"/>
                  <a:ea typeface="微软雅黑" panose="020B0503020204020204" pitchFamily="34" charset="-122"/>
                  <a:sym typeface="+mn-ea"/>
                </a:rPr>
                <a:t>2.</a:t>
              </a:r>
              <a:r>
                <a:rPr lang="zh-CN" altLang="en-US" b="1" dirty="0" smtClean="0">
                  <a:solidFill>
                    <a:schemeClr val="bg1"/>
                  </a:solidFill>
                  <a:latin typeface="微软雅黑" panose="020B0503020204020204" pitchFamily="34" charset="-122"/>
                  <a:ea typeface="微软雅黑" panose="020B0503020204020204" pitchFamily="34" charset="-122"/>
                  <a:sym typeface="+mn-ea"/>
                </a:rPr>
                <a:t>生产资料</a:t>
              </a:r>
              <a:r>
                <a:rPr lang="zh-CN" altLang="en-US" b="1" dirty="0">
                  <a:solidFill>
                    <a:schemeClr val="bg1"/>
                  </a:solidFill>
                  <a:latin typeface="微软雅黑" panose="020B0503020204020204" pitchFamily="34" charset="-122"/>
                  <a:ea typeface="微软雅黑" panose="020B0503020204020204" pitchFamily="34" charset="-122"/>
                  <a:sym typeface="+mn-ea"/>
                </a:rPr>
                <a:t>的流通加工</a:t>
              </a:r>
            </a:p>
          </p:txBody>
        </p:sp>
        <p:sp>
          <p:nvSpPr>
            <p:cNvPr id="7" name="矩形 6"/>
            <p:cNvSpPr/>
            <p:nvPr/>
          </p:nvSpPr>
          <p:spPr>
            <a:xfrm>
              <a:off x="623" y="4390"/>
              <a:ext cx="12698" cy="317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lnSpc>
                  <a:spcPct val="150000"/>
                </a:lnSpc>
              </a:pPr>
              <a:r>
                <a:rPr lang="zh-CN" altLang="en-US" b="1" dirty="0">
                  <a:solidFill>
                    <a:schemeClr val="tx1"/>
                  </a:solidFill>
                  <a:latin typeface="微软雅黑" panose="020B0503020204020204" pitchFamily="34" charset="-122"/>
                  <a:ea typeface="微软雅黑" panose="020B0503020204020204" pitchFamily="34" charset="-122"/>
                  <a:sym typeface="+mn-ea"/>
                </a:rPr>
                <a:t>（</a:t>
              </a:r>
              <a:r>
                <a:rPr lang="en-US" altLang="zh-CN" b="1" dirty="0">
                  <a:solidFill>
                    <a:schemeClr val="tx1"/>
                  </a:solidFill>
                  <a:latin typeface="微软雅黑" panose="020B0503020204020204" pitchFamily="34" charset="-122"/>
                  <a:ea typeface="微软雅黑" panose="020B0503020204020204" pitchFamily="34" charset="-122"/>
                  <a:sym typeface="+mn-ea"/>
                </a:rPr>
                <a:t>1</a:t>
              </a:r>
              <a:r>
                <a:rPr lang="zh-CN" altLang="en-US" b="1" dirty="0">
                  <a:solidFill>
                    <a:schemeClr val="tx1"/>
                  </a:solidFill>
                  <a:latin typeface="微软雅黑" panose="020B0503020204020204" pitchFamily="34" charset="-122"/>
                  <a:ea typeface="微软雅黑" panose="020B0503020204020204" pitchFamily="34" charset="-122"/>
                  <a:sym typeface="+mn-ea"/>
                </a:rPr>
                <a:t>）生产资料的流通加工是进行社会再生产的必要环节，它能够实现社会再生产的连续性和高效性。生产资料的流通加工中最具代表性的是钢材、水泥、木材的流通加工。 </a:t>
              </a:r>
              <a:endParaRPr lang="zh-CN" altLang="en-US" b="1" dirty="0">
                <a:solidFill>
                  <a:schemeClr val="tx1"/>
                </a:solidFill>
                <a:latin typeface="微软雅黑" panose="020B0503020204020204" pitchFamily="34" charset="-122"/>
                <a:ea typeface="微软雅黑" panose="020B0503020204020204" pitchFamily="34" charset="-122"/>
              </a:endParaRPr>
            </a:p>
            <a:p>
              <a:pPr lvl="1">
                <a:lnSpc>
                  <a:spcPct val="150000"/>
                </a:lnSpc>
              </a:pPr>
              <a:r>
                <a:rPr lang="zh-CN" altLang="en-US" b="1" dirty="0">
                  <a:solidFill>
                    <a:schemeClr val="tx1"/>
                  </a:solidFill>
                  <a:latin typeface="微软雅黑" panose="020B0503020204020204" pitchFamily="34" charset="-122"/>
                  <a:ea typeface="微软雅黑" panose="020B0503020204020204" pitchFamily="34" charset="-122"/>
                  <a:sym typeface="+mn-ea"/>
                </a:rPr>
                <a:t>（</a:t>
              </a:r>
              <a:r>
                <a:rPr lang="en-US" altLang="zh-CN" b="1" dirty="0">
                  <a:solidFill>
                    <a:schemeClr val="tx1"/>
                  </a:solidFill>
                  <a:latin typeface="微软雅黑" panose="020B0503020204020204" pitchFamily="34" charset="-122"/>
                  <a:ea typeface="微软雅黑" panose="020B0503020204020204" pitchFamily="34" charset="-122"/>
                  <a:sym typeface="+mn-ea"/>
                </a:rPr>
                <a:t>2</a:t>
              </a:r>
              <a:r>
                <a:rPr lang="zh-CN" altLang="en-US" b="1" dirty="0">
                  <a:solidFill>
                    <a:schemeClr val="tx1"/>
                  </a:solidFill>
                  <a:latin typeface="微软雅黑" panose="020B0503020204020204" pitchFamily="34" charset="-122"/>
                  <a:ea typeface="微软雅黑" panose="020B0503020204020204" pitchFamily="34" charset="-122"/>
                  <a:sym typeface="+mn-ea"/>
                </a:rPr>
                <a:t>）这种流通加工以适应顾客需求的变化、服务顾客为目的，不仅能够提高物流系统的效率，而且可以促进生产的标准化和计划化，提高商品的价值和销售效率。 </a:t>
              </a:r>
              <a:endParaRPr lang="zh-CN" altLang="en-US"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smtClean="0">
                  <a:solidFill>
                    <a:srgbClr val="0474B6"/>
                  </a:solidFill>
                  <a:latin typeface="华文楷体" panose="02010600040101010101" pitchFamily="2" charset="-122"/>
                  <a:ea typeface="华文楷体" panose="02010600040101010101" pitchFamily="2" charset="-122"/>
                  <a:sym typeface="+mn-ea"/>
                </a:rPr>
                <a:t>四、</a:t>
              </a:r>
              <a:r>
                <a:rPr lang="zh-CN" altLang="en-US" b="1" dirty="0">
                  <a:solidFill>
                    <a:srgbClr val="0474B6"/>
                  </a:solidFill>
                  <a:latin typeface="华文楷体" panose="02010600040101010101" pitchFamily="2" charset="-122"/>
                  <a:ea typeface="华文楷体" panose="02010600040101010101" pitchFamily="2" charset="-122"/>
                  <a:sym typeface="+mn-ea"/>
                </a:rPr>
                <a:t>流通加工的内容</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5" name="圆角矩形 4"/>
          <p:cNvSpPr/>
          <p:nvPr/>
        </p:nvSpPr>
        <p:spPr>
          <a:xfrm>
            <a:off x="323850" y="987425"/>
            <a:ext cx="3701415" cy="431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ctr"/>
            <a:r>
              <a:rPr lang="zh-CN" altLang="en-US" b="1" dirty="0">
                <a:solidFill>
                  <a:schemeClr val="bg1"/>
                </a:solidFill>
                <a:latin typeface="微软雅黑" panose="020B0503020204020204" pitchFamily="34" charset="-122"/>
                <a:ea typeface="微软雅黑" panose="020B0503020204020204" pitchFamily="34" charset="-122"/>
                <a:sym typeface="+mn-ea"/>
              </a:rPr>
              <a:t>生产资料的流通加工</a:t>
            </a:r>
          </a:p>
        </p:txBody>
      </p:sp>
      <p:pic>
        <p:nvPicPr>
          <p:cNvPr id="3" name="图片 2"/>
          <p:cNvPicPr>
            <a:picLocks noChangeAspect="1"/>
          </p:cNvPicPr>
          <p:nvPr/>
        </p:nvPicPr>
        <p:blipFill>
          <a:blip r:embed="rId3"/>
          <a:stretch>
            <a:fillRect/>
          </a:stretch>
        </p:blipFill>
        <p:spPr>
          <a:xfrm>
            <a:off x="931545" y="1635760"/>
            <a:ext cx="7425690" cy="2934335"/>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五、流通加工的效益</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1221640" name="矩形 1221639"/>
          <p:cNvSpPr>
            <a:spLocks noChangeAspect="1" noTextEdit="1"/>
          </p:cNvSpPr>
          <p:nvPr/>
        </p:nvSpPr>
        <p:spPr>
          <a:xfrm flipH="1">
            <a:off x="7007225" y="2321560"/>
            <a:ext cx="779145" cy="1066165"/>
          </a:xfrm>
          <a:prstGeom prst="rect">
            <a:avLst/>
          </a:prstGeom>
          <a:noFill/>
          <a:ln w="9525">
            <a:noFill/>
          </a:ln>
        </p:spPr>
        <p:txBody>
          <a:bodyPr anchor="t"/>
          <a:lstStyle/>
          <a:p>
            <a:endParaRPr lang="zh-CN" altLang="en-US">
              <a:latin typeface="Arial" panose="020B0604020202020204" pitchFamily="34" charset="0"/>
            </a:endParaRPr>
          </a:p>
        </p:txBody>
      </p:sp>
      <p:sp>
        <p:nvSpPr>
          <p:cNvPr id="3" name="文本框 2"/>
          <p:cNvSpPr txBox="1"/>
          <p:nvPr/>
        </p:nvSpPr>
        <p:spPr>
          <a:xfrm>
            <a:off x="255905" y="987425"/>
            <a:ext cx="8317865" cy="1476375"/>
          </a:xfrm>
          <a:prstGeom prst="rect">
            <a:avLst/>
          </a:prstGeom>
          <a:noFill/>
        </p:spPr>
        <p:txBody>
          <a:bodyPr wrap="square" rtlCol="0" anchor="t">
            <a:spAutoFit/>
          </a:bodyPr>
          <a:lstStyle/>
          <a:p>
            <a:pPr fontAlgn="auto">
              <a:lnSpc>
                <a:spcPct val="150000"/>
              </a:lnSpc>
            </a:pPr>
            <a:r>
              <a:rPr lang="zh-CN" altLang="en-US" sz="2000" dirty="0" smtClean="0">
                <a:latin typeface="微软雅黑" panose="020B0503020204020204" pitchFamily="34" charset="-122"/>
                <a:ea typeface="微软雅黑" panose="020B0503020204020204" pitchFamily="34" charset="-122"/>
                <a:sym typeface="+mn-ea"/>
              </a:rPr>
              <a:t>       流通</a:t>
            </a:r>
            <a:r>
              <a:rPr lang="zh-CN" altLang="en-US" sz="2000" dirty="0">
                <a:latin typeface="微软雅黑" panose="020B0503020204020204" pitchFamily="34" charset="-122"/>
                <a:ea typeface="微软雅黑" panose="020B0503020204020204" pitchFamily="34" charset="-122"/>
                <a:sym typeface="+mn-ea"/>
              </a:rPr>
              <a:t>加工的经济效益可以表述为流通加工的劳动投入与效益产出的对比关系。在具体的加工部门还可表现为流通加工的数量和实现的价值与劳动消耗和资源占用的对比关系。</a:t>
            </a:r>
          </a:p>
        </p:txBody>
      </p:sp>
      <p:grpSp>
        <p:nvGrpSpPr>
          <p:cNvPr id="32" name="组合 31"/>
          <p:cNvGrpSpPr/>
          <p:nvPr/>
        </p:nvGrpSpPr>
        <p:grpSpPr>
          <a:xfrm>
            <a:off x="1815444" y="2404427"/>
            <a:ext cx="1694733" cy="1694733"/>
            <a:chOff x="1278794" y="3334906"/>
            <a:chExt cx="914014" cy="914014"/>
          </a:xfrm>
        </p:grpSpPr>
        <p:grpSp>
          <p:nvGrpSpPr>
            <p:cNvPr id="33" name="组合 3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5">
                  <a:solidFill>
                    <a:srgbClr val="C00000"/>
                  </a:solidFill>
                  <a:latin typeface="微软雅黑" panose="020B0503020204020204" pitchFamily="34" charset="-122"/>
                  <a:ea typeface="微软雅黑" panose="020B0503020204020204" pitchFamily="34" charset="-122"/>
                </a:endParaRPr>
              </a:p>
            </p:txBody>
          </p:sp>
          <p:sp>
            <p:nvSpPr>
              <p:cNvPr id="36" name="椭圆 3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5">
                  <a:solidFill>
                    <a:srgbClr val="C00000"/>
                  </a:solidFill>
                  <a:latin typeface="微软雅黑" panose="020B0503020204020204" pitchFamily="34" charset="-122"/>
                  <a:ea typeface="微软雅黑" panose="020B0503020204020204" pitchFamily="34" charset="-122"/>
                </a:endParaRPr>
              </a:p>
            </p:txBody>
          </p:sp>
        </p:grpSp>
        <p:sp>
          <p:nvSpPr>
            <p:cNvPr id="34" name="TextBox 33"/>
            <p:cNvSpPr txBox="1"/>
            <p:nvPr/>
          </p:nvSpPr>
          <p:spPr>
            <a:xfrm>
              <a:off x="1361173" y="3667630"/>
              <a:ext cx="756179" cy="447611"/>
            </a:xfrm>
            <a:prstGeom prst="rect">
              <a:avLst/>
            </a:prstGeom>
            <a:noFill/>
          </p:spPr>
          <p:txBody>
            <a:bodyPr wrap="none" rtlCol="0">
              <a:spAutoFit/>
              <a:scene3d>
                <a:camera prst="orthographicFront"/>
                <a:lightRig rig="soft" dir="t">
                  <a:rot lat="0" lon="0" rev="15600000"/>
                </a:lightRig>
              </a:scene3d>
              <a:sp3d extrusionH="57150" prstMaterial="softEdge">
                <a:bevelT w="25400" h="38100"/>
              </a:sp3d>
            </a:bodyPr>
            <a:lstStyle/>
            <a:p>
              <a:pPr algn="ctr"/>
              <a:r>
                <a:rPr lang="zh-CN" altLang="en-US" sz="2395" b="1" dirty="0">
                  <a:solidFill>
                    <a:schemeClr val="tx1"/>
                  </a:solidFill>
                  <a:effectLst/>
                  <a:latin typeface="微软雅黑" panose="020B0503020204020204" pitchFamily="34" charset="-122"/>
                  <a:ea typeface="微软雅黑" panose="020B0503020204020204" pitchFamily="34" charset="-122"/>
                </a:rPr>
                <a:t>直接经济</a:t>
              </a:r>
            </a:p>
            <a:p>
              <a:pPr algn="ctr"/>
              <a:r>
                <a:rPr lang="zh-CN" altLang="en-US" sz="2395" b="1" dirty="0">
                  <a:solidFill>
                    <a:schemeClr val="tx1"/>
                  </a:solidFill>
                  <a:effectLst/>
                  <a:latin typeface="微软雅黑" panose="020B0503020204020204" pitchFamily="34" charset="-122"/>
                  <a:ea typeface="微软雅黑" panose="020B0503020204020204" pitchFamily="34" charset="-122"/>
                </a:rPr>
                <a:t>效益</a:t>
              </a:r>
            </a:p>
          </p:txBody>
        </p:sp>
      </p:grpSp>
      <p:grpSp>
        <p:nvGrpSpPr>
          <p:cNvPr id="37" name="组合 36"/>
          <p:cNvGrpSpPr/>
          <p:nvPr/>
        </p:nvGrpSpPr>
        <p:grpSpPr>
          <a:xfrm>
            <a:off x="4996128" y="2408131"/>
            <a:ext cx="1694732" cy="1694733"/>
            <a:chOff x="1278794" y="3334906"/>
            <a:chExt cx="914014" cy="914014"/>
          </a:xfrm>
        </p:grpSpPr>
        <p:grpSp>
          <p:nvGrpSpPr>
            <p:cNvPr id="38" name="组合 3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5">
                  <a:solidFill>
                    <a:srgbClr val="C00000"/>
                  </a:solidFill>
                  <a:latin typeface="微软雅黑" panose="020B0503020204020204" pitchFamily="34" charset="-122"/>
                  <a:ea typeface="微软雅黑" panose="020B0503020204020204" pitchFamily="34" charset="-122"/>
                </a:endParaRPr>
              </a:p>
            </p:txBody>
          </p:sp>
          <p:sp>
            <p:nvSpPr>
              <p:cNvPr id="41" name="椭圆 4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5">
                  <a:solidFill>
                    <a:srgbClr val="C00000"/>
                  </a:solidFill>
                  <a:latin typeface="微软雅黑" panose="020B0503020204020204" pitchFamily="34" charset="-122"/>
                  <a:ea typeface="微软雅黑" panose="020B0503020204020204" pitchFamily="34" charset="-122"/>
                </a:endParaRPr>
              </a:p>
            </p:txBody>
          </p:sp>
        </p:grpSp>
        <p:sp>
          <p:nvSpPr>
            <p:cNvPr id="39" name="TextBox 38"/>
            <p:cNvSpPr txBox="1"/>
            <p:nvPr/>
          </p:nvSpPr>
          <p:spPr>
            <a:xfrm>
              <a:off x="1357760" y="3665632"/>
              <a:ext cx="756179" cy="447611"/>
            </a:xfrm>
            <a:prstGeom prst="rect">
              <a:avLst/>
            </a:prstGeom>
            <a:noFill/>
          </p:spPr>
          <p:txBody>
            <a:bodyPr wrap="none" rtlCol="0">
              <a:spAutoFit/>
            </a:bodyPr>
            <a:lstStyle/>
            <a:p>
              <a:pPr algn="ctr"/>
              <a:r>
                <a:rPr lang="zh-CN" altLang="en-US" sz="2395"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间接经济</a:t>
              </a:r>
            </a:p>
            <a:p>
              <a:pPr algn="ctr"/>
              <a:r>
                <a:rPr lang="zh-CN" altLang="en-US" sz="2395"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效益</a:t>
              </a:r>
            </a:p>
          </p:txBody>
        </p:sp>
      </p:grpSp>
      <p:sp>
        <p:nvSpPr>
          <p:cNvPr id="57" name="椭圆 56"/>
          <p:cNvSpPr/>
          <p:nvPr/>
        </p:nvSpPr>
        <p:spPr>
          <a:xfrm>
            <a:off x="1856581" y="2260636"/>
            <a:ext cx="644355" cy="644355"/>
          </a:xfrm>
          <a:prstGeom prst="ellipse">
            <a:avLst/>
          </a:prstGeom>
          <a:solidFill>
            <a:srgbClr val="FFFF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58" name="椭圆 57"/>
          <p:cNvSpPr/>
          <p:nvPr/>
        </p:nvSpPr>
        <p:spPr>
          <a:xfrm>
            <a:off x="5033116" y="2260636"/>
            <a:ext cx="644355" cy="644355"/>
          </a:xfrm>
          <a:prstGeom prst="ellipse">
            <a:avLst/>
          </a:prstGeom>
          <a:solidFill>
            <a:srgbClr val="00B05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61" name="Freeform 34"/>
          <p:cNvSpPr>
            <a:spLocks noEditPoints="1"/>
          </p:cNvSpPr>
          <p:nvPr/>
        </p:nvSpPr>
        <p:spPr bwMode="auto">
          <a:xfrm>
            <a:off x="2012411" y="2411291"/>
            <a:ext cx="333735" cy="342518"/>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p:spPr>
        <p:txBody>
          <a:bodyPr vert="horz" wrap="square" lIns="91297" tIns="45648" rIns="91297" bIns="45648" numCol="1" anchor="t" anchorCtr="0" compatLnSpc="1"/>
          <a:lstStyle/>
          <a:p>
            <a:endParaRPr lang="zh-CN" altLang="en-US" sz="1500"/>
          </a:p>
        </p:txBody>
      </p:sp>
      <p:sp>
        <p:nvSpPr>
          <p:cNvPr id="62" name="Freeform 26"/>
          <p:cNvSpPr>
            <a:spLocks noEditPoints="1"/>
          </p:cNvSpPr>
          <p:nvPr/>
        </p:nvSpPr>
        <p:spPr bwMode="auto">
          <a:xfrm>
            <a:off x="5202639" y="2432009"/>
            <a:ext cx="305310" cy="301610"/>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bg1"/>
          </a:solidFill>
          <a:ln>
            <a:noFill/>
          </a:ln>
        </p:spPr>
        <p:txBody>
          <a:bodyPr vert="horz" wrap="square" lIns="91297" tIns="45648" rIns="91297" bIns="45648" numCol="1" anchor="t" anchorCtr="0" compatLnSpc="1"/>
          <a:lstStyle/>
          <a:p>
            <a:endParaRPr lang="zh-CN" altLang="en-US" sz="15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7"/>
                                        </p:tgtEl>
                                        <p:attrNameLst>
                                          <p:attrName>style.visibility</p:attrName>
                                        </p:attrNameLst>
                                      </p:cBhvr>
                                      <p:to>
                                        <p:strVal val="visible"/>
                                      </p:to>
                                    </p:set>
                                    <p:anim calcmode="lin" valueType="num">
                                      <p:cBhvr additive="base">
                                        <p:cTn id="11" dur="500" fill="hold"/>
                                        <p:tgtEl>
                                          <p:spTgt spid="57"/>
                                        </p:tgtEl>
                                        <p:attrNameLst>
                                          <p:attrName>ppt_x</p:attrName>
                                        </p:attrNameLst>
                                      </p:cBhvr>
                                      <p:tavLst>
                                        <p:tav tm="0">
                                          <p:val>
                                            <p:strVal val="#ppt_x"/>
                                          </p:val>
                                        </p:tav>
                                        <p:tav tm="100000">
                                          <p:val>
                                            <p:strVal val="#ppt_x"/>
                                          </p:val>
                                        </p:tav>
                                      </p:tavLst>
                                    </p:anim>
                                    <p:anim calcmode="lin" valueType="num">
                                      <p:cBhvr additive="base">
                                        <p:cTn id="12" dur="500" fill="hold"/>
                                        <p:tgtEl>
                                          <p:spTgt spid="5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1"/>
                                        </p:tgtEl>
                                        <p:attrNameLst>
                                          <p:attrName>style.visibility</p:attrName>
                                        </p:attrNameLst>
                                      </p:cBhvr>
                                      <p:to>
                                        <p:strVal val="visible"/>
                                      </p:to>
                                    </p:set>
                                    <p:anim calcmode="lin" valueType="num">
                                      <p:cBhvr additive="base">
                                        <p:cTn id="15" dur="500" fill="hold"/>
                                        <p:tgtEl>
                                          <p:spTgt spid="61"/>
                                        </p:tgtEl>
                                        <p:attrNameLst>
                                          <p:attrName>ppt_x</p:attrName>
                                        </p:attrNameLst>
                                      </p:cBhvr>
                                      <p:tavLst>
                                        <p:tav tm="0">
                                          <p:val>
                                            <p:strVal val="#ppt_x"/>
                                          </p:val>
                                        </p:tav>
                                        <p:tav tm="100000">
                                          <p:val>
                                            <p:strVal val="#ppt_x"/>
                                          </p:val>
                                        </p:tav>
                                      </p:tavLst>
                                    </p:anim>
                                    <p:anim calcmode="lin" valueType="num">
                                      <p:cBhvr additive="base">
                                        <p:cTn id="16"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7"/>
                                        </p:tgtEl>
                                        <p:attrNameLst>
                                          <p:attrName>style.visibility</p:attrName>
                                        </p:attrNameLst>
                                      </p:cBhvr>
                                      <p:to>
                                        <p:strVal val="visible"/>
                                      </p:to>
                                    </p:set>
                                    <p:anim calcmode="lin" valueType="num">
                                      <p:cBhvr additive="base">
                                        <p:cTn id="21" dur="500" fill="hold"/>
                                        <p:tgtEl>
                                          <p:spTgt spid="37"/>
                                        </p:tgtEl>
                                        <p:attrNameLst>
                                          <p:attrName>ppt_x</p:attrName>
                                        </p:attrNameLst>
                                      </p:cBhvr>
                                      <p:tavLst>
                                        <p:tav tm="0">
                                          <p:val>
                                            <p:strVal val="#ppt_x"/>
                                          </p:val>
                                        </p:tav>
                                        <p:tav tm="100000">
                                          <p:val>
                                            <p:strVal val="#ppt_x"/>
                                          </p:val>
                                        </p:tav>
                                      </p:tavLst>
                                    </p:anim>
                                    <p:anim calcmode="lin" valueType="num">
                                      <p:cBhvr additive="base">
                                        <p:cTn id="22" dur="500" fill="hold"/>
                                        <p:tgtEl>
                                          <p:spTgt spid="37"/>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58"/>
                                        </p:tgtEl>
                                        <p:attrNameLst>
                                          <p:attrName>style.visibility</p:attrName>
                                        </p:attrNameLst>
                                      </p:cBhvr>
                                      <p:to>
                                        <p:strVal val="visible"/>
                                      </p:to>
                                    </p:set>
                                    <p:anim calcmode="lin" valueType="num">
                                      <p:cBhvr additive="base">
                                        <p:cTn id="25" dur="500" fill="hold"/>
                                        <p:tgtEl>
                                          <p:spTgt spid="58"/>
                                        </p:tgtEl>
                                        <p:attrNameLst>
                                          <p:attrName>ppt_x</p:attrName>
                                        </p:attrNameLst>
                                      </p:cBhvr>
                                      <p:tavLst>
                                        <p:tav tm="0">
                                          <p:val>
                                            <p:strVal val="#ppt_x"/>
                                          </p:val>
                                        </p:tav>
                                        <p:tav tm="100000">
                                          <p:val>
                                            <p:strVal val="#ppt_x"/>
                                          </p:val>
                                        </p:tav>
                                      </p:tavLst>
                                    </p:anim>
                                    <p:anim calcmode="lin" valueType="num">
                                      <p:cBhvr additive="base">
                                        <p:cTn id="26" dur="500" fill="hold"/>
                                        <p:tgtEl>
                                          <p:spTgt spid="58"/>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62"/>
                                        </p:tgtEl>
                                        <p:attrNameLst>
                                          <p:attrName>style.visibility</p:attrName>
                                        </p:attrNameLst>
                                      </p:cBhvr>
                                      <p:to>
                                        <p:strVal val="visible"/>
                                      </p:to>
                                    </p:set>
                                    <p:anim calcmode="lin" valueType="num">
                                      <p:cBhvr additive="base">
                                        <p:cTn id="29" dur="500" fill="hold"/>
                                        <p:tgtEl>
                                          <p:spTgt spid="62"/>
                                        </p:tgtEl>
                                        <p:attrNameLst>
                                          <p:attrName>ppt_x</p:attrName>
                                        </p:attrNameLst>
                                      </p:cBhvr>
                                      <p:tavLst>
                                        <p:tav tm="0">
                                          <p:val>
                                            <p:strVal val="#ppt_x"/>
                                          </p:val>
                                        </p:tav>
                                        <p:tav tm="100000">
                                          <p:val>
                                            <p:strVal val="#ppt_x"/>
                                          </p:val>
                                        </p:tav>
                                      </p:tavLst>
                                    </p:anim>
                                    <p:anim calcmode="lin" valueType="num">
                                      <p:cBhvr additive="base">
                                        <p:cTn id="30"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58" grpId="0" bldLvl="0" animBg="1"/>
      <p:bldP spid="61" grpId="0" bldLvl="0" animBg="1"/>
      <p:bldP spid="62"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五、流通加工的效益</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1221640" name="矩形 1221639"/>
          <p:cNvSpPr>
            <a:spLocks noChangeAspect="1" noTextEdit="1"/>
          </p:cNvSpPr>
          <p:nvPr/>
        </p:nvSpPr>
        <p:spPr>
          <a:xfrm flipH="1">
            <a:off x="7007225" y="2321560"/>
            <a:ext cx="779145" cy="1066165"/>
          </a:xfrm>
          <a:prstGeom prst="rect">
            <a:avLst/>
          </a:prstGeom>
          <a:noFill/>
          <a:ln w="9525">
            <a:noFill/>
          </a:ln>
        </p:spPr>
        <p:txBody>
          <a:bodyPr anchor="t"/>
          <a:lstStyle/>
          <a:p>
            <a:endParaRPr lang="zh-CN" altLang="en-US">
              <a:latin typeface="Arial" panose="020B0604020202020204" pitchFamily="34" charset="0"/>
            </a:endParaRPr>
          </a:p>
        </p:txBody>
      </p:sp>
      <p:grpSp>
        <p:nvGrpSpPr>
          <p:cNvPr id="32" name="组合 31"/>
          <p:cNvGrpSpPr/>
          <p:nvPr/>
        </p:nvGrpSpPr>
        <p:grpSpPr>
          <a:xfrm>
            <a:off x="467339" y="1060132"/>
            <a:ext cx="1694733" cy="1694733"/>
            <a:chOff x="1278794" y="3334906"/>
            <a:chExt cx="914014" cy="914014"/>
          </a:xfrm>
        </p:grpSpPr>
        <p:grpSp>
          <p:nvGrpSpPr>
            <p:cNvPr id="33" name="组合 3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5">
                  <a:solidFill>
                    <a:srgbClr val="C00000"/>
                  </a:solidFill>
                  <a:latin typeface="微软雅黑" panose="020B0503020204020204" pitchFamily="34" charset="-122"/>
                  <a:ea typeface="微软雅黑" panose="020B0503020204020204" pitchFamily="34" charset="-122"/>
                </a:endParaRPr>
              </a:p>
            </p:txBody>
          </p:sp>
          <p:sp>
            <p:nvSpPr>
              <p:cNvPr id="36" name="椭圆 3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5">
                  <a:solidFill>
                    <a:srgbClr val="C00000"/>
                  </a:solidFill>
                  <a:latin typeface="微软雅黑" panose="020B0503020204020204" pitchFamily="34" charset="-122"/>
                  <a:ea typeface="微软雅黑" panose="020B0503020204020204" pitchFamily="34" charset="-122"/>
                </a:endParaRPr>
              </a:p>
            </p:txBody>
          </p:sp>
        </p:grpSp>
        <p:sp>
          <p:nvSpPr>
            <p:cNvPr id="34" name="TextBox 33"/>
            <p:cNvSpPr txBox="1"/>
            <p:nvPr/>
          </p:nvSpPr>
          <p:spPr>
            <a:xfrm>
              <a:off x="1361173" y="3667630"/>
              <a:ext cx="756179" cy="447611"/>
            </a:xfrm>
            <a:prstGeom prst="rect">
              <a:avLst/>
            </a:prstGeom>
            <a:noFill/>
          </p:spPr>
          <p:txBody>
            <a:bodyPr wrap="none" rtlCol="0">
              <a:spAutoFit/>
              <a:scene3d>
                <a:camera prst="orthographicFront"/>
                <a:lightRig rig="soft" dir="t">
                  <a:rot lat="0" lon="0" rev="15600000"/>
                </a:lightRig>
              </a:scene3d>
              <a:sp3d extrusionH="57150" prstMaterial="softEdge">
                <a:bevelT w="25400" h="38100"/>
              </a:sp3d>
            </a:bodyPr>
            <a:lstStyle/>
            <a:p>
              <a:pPr algn="ctr"/>
              <a:r>
                <a:rPr lang="zh-CN" altLang="en-US" sz="2395" b="1" dirty="0">
                  <a:solidFill>
                    <a:schemeClr val="tx1"/>
                  </a:solidFill>
                  <a:effectLst/>
                  <a:latin typeface="微软雅黑" panose="020B0503020204020204" pitchFamily="34" charset="-122"/>
                  <a:ea typeface="微软雅黑" panose="020B0503020204020204" pitchFamily="34" charset="-122"/>
                </a:rPr>
                <a:t>直接经济</a:t>
              </a:r>
            </a:p>
            <a:p>
              <a:pPr algn="ctr"/>
              <a:r>
                <a:rPr lang="zh-CN" altLang="en-US" sz="2395" b="1" dirty="0">
                  <a:solidFill>
                    <a:schemeClr val="tx1"/>
                  </a:solidFill>
                  <a:effectLst/>
                  <a:latin typeface="微软雅黑" panose="020B0503020204020204" pitchFamily="34" charset="-122"/>
                  <a:ea typeface="微软雅黑" panose="020B0503020204020204" pitchFamily="34" charset="-122"/>
                </a:rPr>
                <a:t>效益</a:t>
              </a:r>
            </a:p>
          </p:txBody>
        </p:sp>
      </p:grpSp>
      <p:sp>
        <p:nvSpPr>
          <p:cNvPr id="57" name="椭圆 56"/>
          <p:cNvSpPr/>
          <p:nvPr/>
        </p:nvSpPr>
        <p:spPr>
          <a:xfrm>
            <a:off x="508476" y="916341"/>
            <a:ext cx="644355" cy="644355"/>
          </a:xfrm>
          <a:prstGeom prst="ellipse">
            <a:avLst/>
          </a:prstGeom>
          <a:solidFill>
            <a:srgbClr val="FFFF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61" name="Freeform 34"/>
          <p:cNvSpPr>
            <a:spLocks noEditPoints="1"/>
          </p:cNvSpPr>
          <p:nvPr/>
        </p:nvSpPr>
        <p:spPr bwMode="auto">
          <a:xfrm>
            <a:off x="664306" y="1066996"/>
            <a:ext cx="333735" cy="342518"/>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p:spPr>
        <p:txBody>
          <a:bodyPr vert="horz" wrap="square" lIns="91297" tIns="45648" rIns="91297" bIns="45648" numCol="1" anchor="t" anchorCtr="0" compatLnSpc="1"/>
          <a:lstStyle/>
          <a:p>
            <a:endParaRPr lang="zh-CN" altLang="en-US" sz="1500"/>
          </a:p>
        </p:txBody>
      </p:sp>
      <p:sp>
        <p:nvSpPr>
          <p:cNvPr id="100" name="文本框 99"/>
          <p:cNvSpPr txBox="1"/>
          <p:nvPr/>
        </p:nvSpPr>
        <p:spPr>
          <a:xfrm>
            <a:off x="2427916" y="1893852"/>
            <a:ext cx="6438900" cy="2308324"/>
          </a:xfrm>
          <a:prstGeom prst="rect">
            <a:avLst/>
          </a:prstGeom>
          <a:noFill/>
          <a:ln w="9525">
            <a:noFill/>
          </a:ln>
        </p:spPr>
        <p:txBody>
          <a:bodyPr wrap="square">
            <a:spAutoFit/>
          </a:bodyPr>
          <a:lstStyle/>
          <a:p>
            <a:pPr indent="0" fontAlgn="auto">
              <a:lnSpc>
                <a:spcPct val="150000"/>
              </a:lnSpc>
            </a:pPr>
            <a:r>
              <a:rPr lang="en-US" altLang="zh-CN" sz="2400" dirty="0" smtClean="0">
                <a:latin typeface="微软雅黑" panose="020B0503020204020204" pitchFamily="34" charset="-122"/>
                <a:ea typeface="微软雅黑" panose="020B0503020204020204" pitchFamily="34" charset="-122"/>
              </a:rPr>
              <a:t>1.</a:t>
            </a:r>
            <a:r>
              <a:rPr lang="zh-CN" sz="2400" dirty="0" smtClean="0">
                <a:latin typeface="微软雅黑" panose="020B0503020204020204" pitchFamily="34" charset="-122"/>
                <a:ea typeface="微软雅黑" panose="020B0503020204020204" pitchFamily="34" charset="-122"/>
              </a:rPr>
              <a:t>流通</a:t>
            </a:r>
            <a:r>
              <a:rPr lang="zh-CN" sz="2400" dirty="0">
                <a:latin typeface="微软雅黑" panose="020B0503020204020204" pitchFamily="34" charset="-122"/>
                <a:ea typeface="微软雅黑" panose="020B0503020204020204" pitchFamily="34" charset="-122"/>
              </a:rPr>
              <a:t>加工的劳动生产效率高</a:t>
            </a:r>
          </a:p>
          <a:p>
            <a:pPr indent="0" fontAlgn="auto">
              <a:lnSpc>
                <a:spcPct val="150000"/>
              </a:lnSpc>
            </a:pPr>
            <a:r>
              <a:rPr lang="en-US" altLang="zh-CN" sz="2400" dirty="0" smtClean="0">
                <a:latin typeface="微软雅黑" panose="020B0503020204020204" pitchFamily="34" charset="-122"/>
                <a:ea typeface="微软雅黑" panose="020B0503020204020204" pitchFamily="34" charset="-122"/>
              </a:rPr>
              <a:t>2.</a:t>
            </a:r>
            <a:r>
              <a:rPr lang="zh-CN" sz="2400" dirty="0" smtClean="0">
                <a:latin typeface="微软雅黑" panose="020B0503020204020204" pitchFamily="34" charset="-122"/>
                <a:ea typeface="微软雅黑" panose="020B0503020204020204" pitchFamily="34" charset="-122"/>
              </a:rPr>
              <a:t>流通</a:t>
            </a:r>
            <a:r>
              <a:rPr lang="zh-CN" sz="2400" dirty="0">
                <a:latin typeface="微软雅黑" panose="020B0503020204020204" pitchFamily="34" charset="-122"/>
                <a:ea typeface="微软雅黑" panose="020B0503020204020204" pitchFamily="34" charset="-122"/>
              </a:rPr>
              <a:t>加工可提高原材料的利用率</a:t>
            </a:r>
          </a:p>
          <a:p>
            <a:pPr indent="0" fontAlgn="auto">
              <a:lnSpc>
                <a:spcPct val="150000"/>
              </a:lnSpc>
            </a:pPr>
            <a:r>
              <a:rPr lang="en-US" altLang="zh-CN" sz="2400" dirty="0" smtClean="0">
                <a:latin typeface="微软雅黑" panose="020B0503020204020204" pitchFamily="34" charset="-122"/>
                <a:ea typeface="微软雅黑" panose="020B0503020204020204" pitchFamily="34" charset="-122"/>
              </a:rPr>
              <a:t>3.</a:t>
            </a:r>
            <a:r>
              <a:rPr lang="zh-CN" sz="2400" dirty="0" smtClean="0">
                <a:latin typeface="微软雅黑" panose="020B0503020204020204" pitchFamily="34" charset="-122"/>
                <a:ea typeface="微软雅黑" panose="020B0503020204020204" pitchFamily="34" charset="-122"/>
              </a:rPr>
              <a:t>流通</a:t>
            </a:r>
            <a:r>
              <a:rPr lang="zh-CN" sz="2400" dirty="0">
                <a:latin typeface="微软雅黑" panose="020B0503020204020204" pitchFamily="34" charset="-122"/>
                <a:ea typeface="微软雅黑" panose="020B0503020204020204" pitchFamily="34" charset="-122"/>
              </a:rPr>
              <a:t>加工可提高加工设备的利用率</a:t>
            </a:r>
          </a:p>
          <a:p>
            <a:pPr indent="0" fontAlgn="auto">
              <a:lnSpc>
                <a:spcPct val="150000"/>
              </a:lnSpc>
            </a:pPr>
            <a:r>
              <a:rPr lang="en-US" altLang="zh-CN" sz="2400" dirty="0" smtClean="0">
                <a:latin typeface="微软雅黑" panose="020B0503020204020204" pitchFamily="34" charset="-122"/>
                <a:ea typeface="微软雅黑" panose="020B0503020204020204" pitchFamily="34" charset="-122"/>
              </a:rPr>
              <a:t>4.</a:t>
            </a:r>
            <a:r>
              <a:rPr lang="zh-CN" sz="2400" dirty="0" smtClean="0">
                <a:latin typeface="微软雅黑" panose="020B0503020204020204" pitchFamily="34" charset="-122"/>
                <a:ea typeface="微软雅黑" panose="020B0503020204020204" pitchFamily="34" charset="-122"/>
              </a:rPr>
              <a:t>流通</a:t>
            </a:r>
            <a:r>
              <a:rPr lang="zh-CN" sz="2400" dirty="0">
                <a:latin typeface="微软雅黑" panose="020B0503020204020204" pitchFamily="34" charset="-122"/>
                <a:ea typeface="微软雅黑" panose="020B0503020204020204" pitchFamily="34" charset="-122"/>
              </a:rPr>
              <a:t>加工可提高产品的加工质量</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7"/>
                                        </p:tgtEl>
                                        <p:attrNameLst>
                                          <p:attrName>style.visibility</p:attrName>
                                        </p:attrNameLst>
                                      </p:cBhvr>
                                      <p:to>
                                        <p:strVal val="visible"/>
                                      </p:to>
                                    </p:set>
                                    <p:anim calcmode="lin" valueType="num">
                                      <p:cBhvr additive="base">
                                        <p:cTn id="11" dur="500" fill="hold"/>
                                        <p:tgtEl>
                                          <p:spTgt spid="57"/>
                                        </p:tgtEl>
                                        <p:attrNameLst>
                                          <p:attrName>ppt_x</p:attrName>
                                        </p:attrNameLst>
                                      </p:cBhvr>
                                      <p:tavLst>
                                        <p:tav tm="0">
                                          <p:val>
                                            <p:strVal val="#ppt_x"/>
                                          </p:val>
                                        </p:tav>
                                        <p:tav tm="100000">
                                          <p:val>
                                            <p:strVal val="#ppt_x"/>
                                          </p:val>
                                        </p:tav>
                                      </p:tavLst>
                                    </p:anim>
                                    <p:anim calcmode="lin" valueType="num">
                                      <p:cBhvr additive="base">
                                        <p:cTn id="12" dur="500" fill="hold"/>
                                        <p:tgtEl>
                                          <p:spTgt spid="5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1"/>
                                        </p:tgtEl>
                                        <p:attrNameLst>
                                          <p:attrName>style.visibility</p:attrName>
                                        </p:attrNameLst>
                                      </p:cBhvr>
                                      <p:to>
                                        <p:strVal val="visible"/>
                                      </p:to>
                                    </p:set>
                                    <p:anim calcmode="lin" valueType="num">
                                      <p:cBhvr additive="base">
                                        <p:cTn id="15" dur="500" fill="hold"/>
                                        <p:tgtEl>
                                          <p:spTgt spid="61"/>
                                        </p:tgtEl>
                                        <p:attrNameLst>
                                          <p:attrName>ppt_x</p:attrName>
                                        </p:attrNameLst>
                                      </p:cBhvr>
                                      <p:tavLst>
                                        <p:tav tm="0">
                                          <p:val>
                                            <p:strVal val="#ppt_x"/>
                                          </p:val>
                                        </p:tav>
                                        <p:tav tm="100000">
                                          <p:val>
                                            <p:strVal val="#ppt_x"/>
                                          </p:val>
                                        </p:tav>
                                      </p:tavLst>
                                    </p:anim>
                                    <p:anim calcmode="lin" valueType="num">
                                      <p:cBhvr additive="base">
                                        <p:cTn id="16"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61"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五、流通加工的效益</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1221640" name="矩形 1221639"/>
          <p:cNvSpPr>
            <a:spLocks noChangeAspect="1" noTextEdit="1"/>
          </p:cNvSpPr>
          <p:nvPr/>
        </p:nvSpPr>
        <p:spPr>
          <a:xfrm flipH="1">
            <a:off x="7007225" y="2321560"/>
            <a:ext cx="779145" cy="1066165"/>
          </a:xfrm>
          <a:prstGeom prst="rect">
            <a:avLst/>
          </a:prstGeom>
          <a:noFill/>
          <a:ln w="9525">
            <a:noFill/>
          </a:ln>
        </p:spPr>
        <p:txBody>
          <a:bodyPr anchor="t"/>
          <a:lstStyle/>
          <a:p>
            <a:endParaRPr lang="zh-CN" altLang="en-US">
              <a:latin typeface="Arial" panose="020B0604020202020204" pitchFamily="34" charset="0"/>
            </a:endParaRPr>
          </a:p>
        </p:txBody>
      </p:sp>
      <p:sp>
        <p:nvSpPr>
          <p:cNvPr id="100" name="文本框 99"/>
          <p:cNvSpPr txBox="1"/>
          <p:nvPr/>
        </p:nvSpPr>
        <p:spPr>
          <a:xfrm>
            <a:off x="1796415" y="1059815"/>
            <a:ext cx="6955790" cy="3416320"/>
          </a:xfrm>
          <a:prstGeom prst="rect">
            <a:avLst/>
          </a:prstGeom>
          <a:noFill/>
          <a:ln w="9525">
            <a:noFill/>
          </a:ln>
        </p:spPr>
        <p:txBody>
          <a:bodyPr wrap="square">
            <a:spAutoFit/>
          </a:bodyPr>
          <a:lstStyle/>
          <a:p>
            <a:pPr indent="0" fontAlgn="auto">
              <a:lnSpc>
                <a:spcPct val="150000"/>
              </a:lnSpc>
            </a:pPr>
            <a:r>
              <a:rPr lang="en-US" altLang="zh-CN" sz="1600" dirty="0" smtClean="0">
                <a:latin typeface="微软雅黑" panose="020B0503020204020204" pitchFamily="34" charset="-122"/>
                <a:ea typeface="微软雅黑" panose="020B0503020204020204" pitchFamily="34" charset="-122"/>
              </a:rPr>
              <a:t>1.</a:t>
            </a:r>
            <a:r>
              <a:rPr lang="zh-CN" sz="1600" dirty="0" smtClean="0">
                <a:latin typeface="微软雅黑" panose="020B0503020204020204" pitchFamily="34" charset="-122"/>
                <a:ea typeface="微软雅黑" panose="020B0503020204020204" pitchFamily="34" charset="-122"/>
              </a:rPr>
              <a:t>流通</a:t>
            </a:r>
            <a:r>
              <a:rPr lang="zh-CN" sz="1600" dirty="0">
                <a:latin typeface="微软雅黑" panose="020B0503020204020204" pitchFamily="34" charset="-122"/>
                <a:ea typeface="微软雅黑" panose="020B0503020204020204" pitchFamily="34" charset="-122"/>
              </a:rPr>
              <a:t>加工能为许多生产者</a:t>
            </a:r>
            <a:r>
              <a:rPr lang="zh-CN" sz="1600" dirty="0">
                <a:solidFill>
                  <a:srgbClr val="FF0000"/>
                </a:solidFill>
                <a:latin typeface="微软雅黑" panose="020B0503020204020204" pitchFamily="34" charset="-122"/>
                <a:ea typeface="微软雅黑" panose="020B0503020204020204" pitchFamily="34" charset="-122"/>
              </a:rPr>
              <a:t>缩短生产时间</a:t>
            </a:r>
            <a:r>
              <a:rPr lang="zh-CN" sz="1600" dirty="0">
                <a:latin typeface="微软雅黑" panose="020B0503020204020204" pitchFamily="34" charset="-122"/>
                <a:ea typeface="微软雅黑" panose="020B0503020204020204" pitchFamily="34" charset="-122"/>
              </a:rPr>
              <a:t>，使他们有更多的时间进行创造性的生产，为社会提供更多的物质财富。</a:t>
            </a:r>
          </a:p>
          <a:p>
            <a:pPr indent="0" fontAlgn="auto">
              <a:lnSpc>
                <a:spcPct val="150000"/>
              </a:lnSpc>
            </a:pPr>
            <a:r>
              <a:rPr lang="en-US" altLang="zh-CN" sz="1600" dirty="0" smtClean="0">
                <a:latin typeface="微软雅黑" panose="020B0503020204020204" pitchFamily="34" charset="-122"/>
                <a:ea typeface="微软雅黑" panose="020B0503020204020204" pitchFamily="34" charset="-122"/>
              </a:rPr>
              <a:t>2.</a:t>
            </a:r>
            <a:r>
              <a:rPr lang="zh-CN" sz="1600" dirty="0" smtClean="0">
                <a:latin typeface="微软雅黑" panose="020B0503020204020204" pitchFamily="34" charset="-122"/>
                <a:ea typeface="微软雅黑" panose="020B0503020204020204" pitchFamily="34" charset="-122"/>
              </a:rPr>
              <a:t>流通</a:t>
            </a:r>
            <a:r>
              <a:rPr lang="zh-CN" sz="1600" dirty="0">
                <a:latin typeface="微软雅黑" panose="020B0503020204020204" pitchFamily="34" charset="-122"/>
                <a:ea typeface="微软雅黑" panose="020B0503020204020204" pitchFamily="34" charset="-122"/>
              </a:rPr>
              <a:t>加工部门可以用表现为一定数量货币的加工设备</a:t>
            </a:r>
            <a:r>
              <a:rPr lang="zh-CN" sz="1600" dirty="0">
                <a:solidFill>
                  <a:srgbClr val="FF0000"/>
                </a:solidFill>
                <a:latin typeface="微软雅黑" panose="020B0503020204020204" pitchFamily="34" charset="-122"/>
                <a:ea typeface="微软雅黑" panose="020B0503020204020204" pitchFamily="34" charset="-122"/>
              </a:rPr>
              <a:t>为更多的生产或消费部门服务</a:t>
            </a:r>
            <a:r>
              <a:rPr lang="zh-CN" sz="1600" dirty="0">
                <a:latin typeface="微软雅黑" panose="020B0503020204020204" pitchFamily="34" charset="-122"/>
                <a:ea typeface="微软雅黑" panose="020B0503020204020204" pitchFamily="34" charset="-122"/>
              </a:rPr>
              <a:t>，这样可以相对地减少全社会的加工费用支出。</a:t>
            </a:r>
          </a:p>
          <a:p>
            <a:pPr indent="0" fontAlgn="auto">
              <a:lnSpc>
                <a:spcPct val="150000"/>
              </a:lnSpc>
            </a:pPr>
            <a:r>
              <a:rPr lang="en-US" altLang="zh-CN" sz="1600" dirty="0" smtClean="0">
                <a:latin typeface="微软雅黑" panose="020B0503020204020204" pitchFamily="34" charset="-122"/>
                <a:ea typeface="微软雅黑" panose="020B0503020204020204" pitchFamily="34" charset="-122"/>
              </a:rPr>
              <a:t>3</a:t>
            </a:r>
            <a:r>
              <a:rPr lang="en-US" altLang="zh-CN" sz="1600" dirty="0">
                <a:latin typeface="微软雅黑" panose="020B0503020204020204" pitchFamily="34" charset="-122"/>
                <a:ea typeface="微软雅黑" panose="020B0503020204020204" pitchFamily="34" charset="-122"/>
              </a:rPr>
              <a:t>.</a:t>
            </a:r>
            <a:r>
              <a:rPr lang="zh-CN" sz="1600" dirty="0" smtClean="0">
                <a:latin typeface="微软雅黑" panose="020B0503020204020204" pitchFamily="34" charset="-122"/>
                <a:ea typeface="微软雅黑" panose="020B0503020204020204" pitchFamily="34" charset="-122"/>
              </a:rPr>
              <a:t>流通</a:t>
            </a:r>
            <a:r>
              <a:rPr lang="zh-CN" sz="1600" dirty="0">
                <a:latin typeface="微软雅黑" panose="020B0503020204020204" pitchFamily="34" charset="-122"/>
                <a:ea typeface="微软雅黑" panose="020B0503020204020204" pitchFamily="34" charset="-122"/>
              </a:rPr>
              <a:t>加工能</a:t>
            </a:r>
            <a:r>
              <a:rPr lang="zh-CN" sz="1600" dirty="0">
                <a:solidFill>
                  <a:srgbClr val="FF0000"/>
                </a:solidFill>
                <a:latin typeface="微软雅黑" panose="020B0503020204020204" pitchFamily="34" charset="-122"/>
                <a:ea typeface="微软雅黑" panose="020B0503020204020204" pitchFamily="34" charset="-122"/>
              </a:rPr>
              <a:t>对生产的分工和专业化起中介作用</a:t>
            </a:r>
            <a:r>
              <a:rPr lang="zh-CN" sz="1600" dirty="0">
                <a:latin typeface="微软雅黑" panose="020B0503020204020204" pitchFamily="34" charset="-122"/>
                <a:ea typeface="微软雅黑" panose="020B0503020204020204" pitchFamily="34" charset="-122"/>
              </a:rPr>
              <a:t>，它可以使生产部门按更大的规模进行生产，</a:t>
            </a:r>
            <a:r>
              <a:rPr lang="zh-CN" sz="1600" dirty="0">
                <a:solidFill>
                  <a:srgbClr val="FF0000"/>
                </a:solidFill>
                <a:latin typeface="微软雅黑" panose="020B0503020204020204" pitchFamily="34" charset="-122"/>
                <a:ea typeface="微软雅黑" panose="020B0503020204020204" pitchFamily="34" charset="-122"/>
              </a:rPr>
              <a:t>有助于生产部门劳动生产率的提高</a:t>
            </a:r>
            <a:r>
              <a:rPr lang="zh-CN" sz="1600" dirty="0" smtClean="0">
                <a:latin typeface="微软雅黑" panose="020B0503020204020204" pitchFamily="34" charset="-122"/>
                <a:ea typeface="微软雅黑" panose="020B0503020204020204" pitchFamily="34" charset="-122"/>
              </a:rPr>
              <a:t>。</a:t>
            </a:r>
            <a:endParaRPr lang="en-US" altLang="zh-CN" sz="1600" dirty="0">
              <a:latin typeface="微软雅黑" panose="020B0503020204020204" pitchFamily="34" charset="-122"/>
              <a:ea typeface="微软雅黑" panose="020B0503020204020204" pitchFamily="34" charset="-122"/>
            </a:endParaRPr>
          </a:p>
          <a:p>
            <a:pPr indent="0" fontAlgn="auto">
              <a:lnSpc>
                <a:spcPct val="150000"/>
              </a:lnSpc>
            </a:pPr>
            <a:r>
              <a:rPr lang="en-US" altLang="zh-CN" sz="1600" dirty="0" smtClean="0">
                <a:latin typeface="微软雅黑" panose="020B0503020204020204" pitchFamily="34" charset="-122"/>
                <a:ea typeface="微软雅黑" panose="020B0503020204020204" pitchFamily="34" charset="-122"/>
              </a:rPr>
              <a:t>4.</a:t>
            </a:r>
            <a:r>
              <a:rPr lang="zh-CN" sz="1600" dirty="0" smtClean="0">
                <a:latin typeface="微软雅黑" panose="020B0503020204020204" pitchFamily="34" charset="-122"/>
                <a:ea typeface="微软雅黑" panose="020B0503020204020204" pitchFamily="34" charset="-122"/>
              </a:rPr>
              <a:t>流通</a:t>
            </a:r>
            <a:r>
              <a:rPr lang="zh-CN" sz="1600" dirty="0">
                <a:latin typeface="微软雅黑" panose="020B0503020204020204" pitchFamily="34" charset="-122"/>
                <a:ea typeface="微软雅黑" panose="020B0503020204020204" pitchFamily="34" charset="-122"/>
              </a:rPr>
              <a:t>加工可以在加工活动中更为</a:t>
            </a:r>
            <a:r>
              <a:rPr lang="zh-CN" sz="1600" dirty="0">
                <a:solidFill>
                  <a:srgbClr val="FF0000"/>
                </a:solidFill>
                <a:latin typeface="微软雅黑" panose="020B0503020204020204" pitchFamily="34" charset="-122"/>
                <a:ea typeface="微软雅黑" panose="020B0503020204020204" pitchFamily="34" charset="-122"/>
              </a:rPr>
              <a:t>集中、有效地使用人力、物力</a:t>
            </a:r>
            <a:r>
              <a:rPr lang="zh-CN" sz="1600" dirty="0">
                <a:latin typeface="微软雅黑" panose="020B0503020204020204" pitchFamily="34" charset="-122"/>
                <a:ea typeface="微软雅黑" panose="020B0503020204020204" pitchFamily="34" charset="-122"/>
              </a:rPr>
              <a:t>，比生产企业加工更能提高加工的经济效益。</a:t>
            </a:r>
          </a:p>
          <a:p>
            <a:pPr indent="0" fontAlgn="auto">
              <a:lnSpc>
                <a:spcPct val="150000"/>
              </a:lnSpc>
            </a:pPr>
            <a:r>
              <a:rPr lang="en-US" altLang="zh-CN" sz="1600" dirty="0" smtClean="0">
                <a:latin typeface="微软雅黑" panose="020B0503020204020204" pitchFamily="34" charset="-122"/>
                <a:ea typeface="微软雅黑" panose="020B0503020204020204" pitchFamily="34" charset="-122"/>
              </a:rPr>
              <a:t>5.</a:t>
            </a:r>
            <a:r>
              <a:rPr lang="zh-CN" sz="1600" dirty="0" smtClean="0">
                <a:latin typeface="微软雅黑" panose="020B0503020204020204" pitchFamily="34" charset="-122"/>
                <a:ea typeface="微软雅黑" panose="020B0503020204020204" pitchFamily="34" charset="-122"/>
              </a:rPr>
              <a:t>流通</a:t>
            </a:r>
            <a:r>
              <a:rPr lang="zh-CN" sz="1600" dirty="0">
                <a:latin typeface="微软雅黑" panose="020B0503020204020204" pitchFamily="34" charset="-122"/>
                <a:ea typeface="微软雅黑" panose="020B0503020204020204" pitchFamily="34" charset="-122"/>
              </a:rPr>
              <a:t>加工为流通企业</a:t>
            </a:r>
            <a:r>
              <a:rPr lang="zh-CN" sz="1600" dirty="0">
                <a:solidFill>
                  <a:srgbClr val="FF0000"/>
                </a:solidFill>
                <a:latin typeface="微软雅黑" panose="020B0503020204020204" pitchFamily="34" charset="-122"/>
                <a:ea typeface="微软雅黑" panose="020B0503020204020204" pitchFamily="34" charset="-122"/>
              </a:rPr>
              <a:t>增加了收益</a:t>
            </a:r>
            <a:r>
              <a:rPr lang="zh-CN" sz="1600" dirty="0">
                <a:latin typeface="微软雅黑" panose="020B0503020204020204" pitchFamily="34" charset="-122"/>
                <a:ea typeface="微软雅黑" panose="020B0503020204020204" pitchFamily="34" charset="-122"/>
              </a:rPr>
              <a:t>，体现了物流的“第三利润源泉”。</a:t>
            </a:r>
          </a:p>
        </p:txBody>
      </p:sp>
      <p:sp>
        <p:nvSpPr>
          <p:cNvPr id="2" name="矩形 1"/>
          <p:cNvSpPr>
            <a:spLocks noChangeAspect="1" noTextEdit="1"/>
          </p:cNvSpPr>
          <p:nvPr/>
        </p:nvSpPr>
        <p:spPr>
          <a:xfrm flipH="1">
            <a:off x="2254885" y="1013460"/>
            <a:ext cx="779145" cy="1066165"/>
          </a:xfrm>
          <a:prstGeom prst="rect">
            <a:avLst/>
          </a:prstGeom>
          <a:noFill/>
          <a:ln w="9525">
            <a:noFill/>
          </a:ln>
        </p:spPr>
        <p:txBody>
          <a:bodyPr anchor="t"/>
          <a:lstStyle/>
          <a:p>
            <a:endParaRPr lang="zh-CN" altLang="en-US">
              <a:latin typeface="Arial" panose="020B0604020202020204" pitchFamily="34" charset="0"/>
            </a:endParaRPr>
          </a:p>
        </p:txBody>
      </p:sp>
      <p:grpSp>
        <p:nvGrpSpPr>
          <p:cNvPr id="37" name="组合 36"/>
          <p:cNvGrpSpPr/>
          <p:nvPr/>
        </p:nvGrpSpPr>
        <p:grpSpPr>
          <a:xfrm>
            <a:off x="116788" y="973031"/>
            <a:ext cx="1694732" cy="1694733"/>
            <a:chOff x="1278794" y="3334906"/>
            <a:chExt cx="914014" cy="914014"/>
          </a:xfrm>
        </p:grpSpPr>
        <p:grpSp>
          <p:nvGrpSpPr>
            <p:cNvPr id="38" name="组合 3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5">
                  <a:solidFill>
                    <a:srgbClr val="C00000"/>
                  </a:solidFill>
                  <a:latin typeface="微软雅黑" panose="020B0503020204020204" pitchFamily="34" charset="-122"/>
                  <a:ea typeface="微软雅黑" panose="020B0503020204020204" pitchFamily="34" charset="-122"/>
                </a:endParaRPr>
              </a:p>
            </p:txBody>
          </p:sp>
          <p:sp>
            <p:nvSpPr>
              <p:cNvPr id="41" name="椭圆 4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5">
                  <a:solidFill>
                    <a:srgbClr val="C00000"/>
                  </a:solidFill>
                  <a:latin typeface="微软雅黑" panose="020B0503020204020204" pitchFamily="34" charset="-122"/>
                  <a:ea typeface="微软雅黑" panose="020B0503020204020204" pitchFamily="34" charset="-122"/>
                </a:endParaRPr>
              </a:p>
            </p:txBody>
          </p:sp>
        </p:grpSp>
        <p:sp>
          <p:nvSpPr>
            <p:cNvPr id="39" name="TextBox 38"/>
            <p:cNvSpPr txBox="1"/>
            <p:nvPr/>
          </p:nvSpPr>
          <p:spPr>
            <a:xfrm>
              <a:off x="1357760" y="3665632"/>
              <a:ext cx="756179" cy="447611"/>
            </a:xfrm>
            <a:prstGeom prst="rect">
              <a:avLst/>
            </a:prstGeom>
            <a:noFill/>
          </p:spPr>
          <p:txBody>
            <a:bodyPr wrap="none" rtlCol="0">
              <a:spAutoFit/>
            </a:bodyPr>
            <a:lstStyle/>
            <a:p>
              <a:pPr algn="ctr"/>
              <a:r>
                <a:rPr lang="zh-CN" altLang="en-US" sz="2395"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间接经济</a:t>
              </a:r>
            </a:p>
            <a:p>
              <a:pPr algn="ctr"/>
              <a:r>
                <a:rPr lang="zh-CN" altLang="en-US" sz="2395"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效益</a:t>
              </a:r>
            </a:p>
          </p:txBody>
        </p:sp>
      </p:grpSp>
      <p:sp>
        <p:nvSpPr>
          <p:cNvPr id="58" name="椭圆 57"/>
          <p:cNvSpPr/>
          <p:nvPr/>
        </p:nvSpPr>
        <p:spPr>
          <a:xfrm>
            <a:off x="153776" y="825536"/>
            <a:ext cx="644355" cy="644355"/>
          </a:xfrm>
          <a:prstGeom prst="ellipse">
            <a:avLst/>
          </a:prstGeom>
          <a:solidFill>
            <a:srgbClr val="00B05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62" name="Freeform 26"/>
          <p:cNvSpPr>
            <a:spLocks noEditPoints="1"/>
          </p:cNvSpPr>
          <p:nvPr/>
        </p:nvSpPr>
        <p:spPr bwMode="auto">
          <a:xfrm>
            <a:off x="323299" y="996909"/>
            <a:ext cx="305310" cy="301610"/>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bg1"/>
          </a:solidFill>
          <a:ln>
            <a:noFill/>
          </a:ln>
        </p:spPr>
        <p:txBody>
          <a:bodyPr vert="horz" wrap="square" lIns="91297" tIns="45648" rIns="91297" bIns="45648" numCol="1" anchor="t" anchorCtr="0" compatLnSpc="1"/>
          <a:lstStyle/>
          <a:p>
            <a:endParaRPr lang="zh-CN" altLang="en-US" sz="15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8"/>
                                        </p:tgtEl>
                                        <p:attrNameLst>
                                          <p:attrName>style.visibility</p:attrName>
                                        </p:attrNameLst>
                                      </p:cBhvr>
                                      <p:to>
                                        <p:strVal val="visible"/>
                                      </p:to>
                                    </p:set>
                                    <p:anim calcmode="lin" valueType="num">
                                      <p:cBhvr additive="base">
                                        <p:cTn id="11" dur="500" fill="hold"/>
                                        <p:tgtEl>
                                          <p:spTgt spid="58"/>
                                        </p:tgtEl>
                                        <p:attrNameLst>
                                          <p:attrName>ppt_x</p:attrName>
                                        </p:attrNameLst>
                                      </p:cBhvr>
                                      <p:tavLst>
                                        <p:tav tm="0">
                                          <p:val>
                                            <p:strVal val="#ppt_x"/>
                                          </p:val>
                                        </p:tav>
                                        <p:tav tm="100000">
                                          <p:val>
                                            <p:strVal val="#ppt_x"/>
                                          </p:val>
                                        </p:tav>
                                      </p:tavLst>
                                    </p:anim>
                                    <p:anim calcmode="lin" valueType="num">
                                      <p:cBhvr additive="base">
                                        <p:cTn id="12" dur="500" fill="hold"/>
                                        <p:tgtEl>
                                          <p:spTgt spid="5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2"/>
                                        </p:tgtEl>
                                        <p:attrNameLst>
                                          <p:attrName>style.visibility</p:attrName>
                                        </p:attrNameLst>
                                      </p:cBhvr>
                                      <p:to>
                                        <p:strVal val="visible"/>
                                      </p:to>
                                    </p:set>
                                    <p:anim calcmode="lin" valueType="num">
                                      <p:cBhvr additive="base">
                                        <p:cTn id="15" dur="500" fill="hold"/>
                                        <p:tgtEl>
                                          <p:spTgt spid="62"/>
                                        </p:tgtEl>
                                        <p:attrNameLst>
                                          <p:attrName>ppt_x</p:attrName>
                                        </p:attrNameLst>
                                      </p:cBhvr>
                                      <p:tavLst>
                                        <p:tav tm="0">
                                          <p:val>
                                            <p:strVal val="#ppt_x"/>
                                          </p:val>
                                        </p:tav>
                                        <p:tav tm="100000">
                                          <p:val>
                                            <p:strVal val="#ppt_x"/>
                                          </p:val>
                                        </p:tav>
                                      </p:tavLst>
                                    </p:anim>
                                    <p:anim calcmode="lin" valueType="num">
                                      <p:cBhvr additive="base">
                                        <p:cTn id="16"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bldLvl="0" animBg="1"/>
      <p:bldP spid="62"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六、流通加工的类型</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31" name="减号 30"/>
          <p:cNvSpPr/>
          <p:nvPr/>
        </p:nvSpPr>
        <p:spPr>
          <a:xfrm>
            <a:off x="10160" y="2970530"/>
            <a:ext cx="9133840" cy="681990"/>
          </a:xfrm>
          <a:prstGeom prst="mathMinus">
            <a:avLst/>
          </a:prstGeom>
          <a:solidFill>
            <a:srgbClr val="1A3F6C"/>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3765" fontAlgn="auto">
              <a:spcBef>
                <a:spcPts val="0"/>
              </a:spcBef>
              <a:spcAft>
                <a:spcPts val="0"/>
              </a:spcAft>
              <a:defRPr/>
            </a:pPr>
            <a:endParaRPr lang="zh-CN" altLang="en-US" sz="2490">
              <a:latin typeface="Arial" panose="020B0604020202020204" pitchFamily="34" charset="0"/>
              <a:ea typeface="微软雅黑" panose="020B0503020204020204" pitchFamily="34" charset="-122"/>
              <a:cs typeface="Arial" panose="020B0604020202020204" pitchFamily="34" charset="0"/>
            </a:endParaRPr>
          </a:p>
        </p:txBody>
      </p:sp>
      <p:grpSp>
        <p:nvGrpSpPr>
          <p:cNvPr id="7" name="组合 6"/>
          <p:cNvGrpSpPr/>
          <p:nvPr/>
        </p:nvGrpSpPr>
        <p:grpSpPr>
          <a:xfrm>
            <a:off x="116326" y="2353196"/>
            <a:ext cx="1701671" cy="1697385"/>
            <a:chOff x="1278794" y="3334906"/>
            <a:chExt cx="916322" cy="914014"/>
          </a:xfrm>
        </p:grpSpPr>
        <p:grpSp>
          <p:nvGrpSpPr>
            <p:cNvPr id="9" name="组合 8"/>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12" name="椭圆 1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latin typeface="微软雅黑" panose="020B0503020204020204" pitchFamily="34" charset="-122"/>
                  <a:ea typeface="微软雅黑" panose="020B0503020204020204" pitchFamily="34" charset="-122"/>
                </a:endParaRPr>
              </a:p>
            </p:txBody>
          </p:sp>
        </p:grpSp>
        <p:sp>
          <p:nvSpPr>
            <p:cNvPr id="13" name="TextBox 33"/>
            <p:cNvSpPr txBox="1"/>
            <p:nvPr/>
          </p:nvSpPr>
          <p:spPr>
            <a:xfrm>
              <a:off x="1283414" y="3667630"/>
              <a:ext cx="911702" cy="248599"/>
            </a:xfrm>
            <a:prstGeom prst="rect">
              <a:avLst/>
            </a:prstGeom>
            <a:noFill/>
          </p:spPr>
          <p:txBody>
            <a:bodyPr wrap="none" rtlCol="0">
              <a:spAutoFit/>
            </a:bodyPr>
            <a:lstStyle/>
            <a:p>
              <a:pPr algn="ctr"/>
              <a:r>
                <a:rPr lang="en-US" altLang="zh-CN" sz="2400" b="1" dirty="0" smtClean="0">
                  <a:solidFill>
                    <a:srgbClr val="C00000"/>
                  </a:solidFill>
                  <a:latin typeface="微软雅黑" panose="020B0503020204020204" pitchFamily="34" charset="-122"/>
                  <a:ea typeface="微软雅黑" panose="020B0503020204020204" pitchFamily="34" charset="-122"/>
                </a:rPr>
                <a:t>1.</a:t>
              </a:r>
              <a:r>
                <a:rPr lang="zh-CN" altLang="en-US" sz="2400" b="1" dirty="0" smtClean="0">
                  <a:solidFill>
                    <a:srgbClr val="C00000"/>
                  </a:solidFill>
                  <a:latin typeface="微软雅黑" panose="020B0503020204020204" pitchFamily="34" charset="-122"/>
                  <a:ea typeface="微软雅黑" panose="020B0503020204020204" pitchFamily="34" charset="-122"/>
                </a:rPr>
                <a:t>保护</a:t>
              </a:r>
              <a:r>
                <a:rPr lang="zh-CN" altLang="en-US" sz="2400" b="1" dirty="0">
                  <a:solidFill>
                    <a:srgbClr val="C00000"/>
                  </a:solidFill>
                  <a:latin typeface="微软雅黑" panose="020B0503020204020204" pitchFamily="34" charset="-122"/>
                  <a:ea typeface="微软雅黑" panose="020B0503020204020204" pitchFamily="34" charset="-122"/>
                </a:rPr>
                <a:t>产品</a:t>
              </a:r>
            </a:p>
          </p:txBody>
        </p:sp>
      </p:grpSp>
      <p:grpSp>
        <p:nvGrpSpPr>
          <p:cNvPr id="14" name="组合 13"/>
          <p:cNvGrpSpPr/>
          <p:nvPr/>
        </p:nvGrpSpPr>
        <p:grpSpPr>
          <a:xfrm>
            <a:off x="1936509" y="2356906"/>
            <a:ext cx="1697385" cy="1697385"/>
            <a:chOff x="1278794" y="3334906"/>
            <a:chExt cx="914014" cy="914014"/>
          </a:xfrm>
        </p:grpSpPr>
        <p:grpSp>
          <p:nvGrpSpPr>
            <p:cNvPr id="38" name="组合 3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16" name="椭圆 1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latin typeface="微软雅黑" panose="020B0503020204020204" pitchFamily="34" charset="-122"/>
                  <a:ea typeface="微软雅黑" panose="020B0503020204020204" pitchFamily="34" charset="-122"/>
                </a:endParaRPr>
              </a:p>
            </p:txBody>
          </p:sp>
        </p:grpSp>
        <p:sp>
          <p:nvSpPr>
            <p:cNvPr id="39" name="TextBox 38"/>
            <p:cNvSpPr txBox="1"/>
            <p:nvPr/>
          </p:nvSpPr>
          <p:spPr>
            <a:xfrm>
              <a:off x="1279996" y="3665632"/>
              <a:ext cx="911702" cy="447478"/>
            </a:xfrm>
            <a:prstGeom prst="rect">
              <a:avLst/>
            </a:prstGeom>
            <a:noFill/>
          </p:spPr>
          <p:txBody>
            <a:bodyPr wrap="none" rtlCol="0">
              <a:spAutoFit/>
            </a:bodyPr>
            <a:lstStyle/>
            <a:p>
              <a:pPr algn="ctr"/>
              <a:r>
                <a:rPr lang="en-US" altLang="zh-CN" sz="2400" b="1" dirty="0" smtClean="0">
                  <a:solidFill>
                    <a:srgbClr val="C00000"/>
                  </a:solidFill>
                  <a:latin typeface="微软雅黑" panose="020B0503020204020204" pitchFamily="34" charset="-122"/>
                  <a:ea typeface="微软雅黑" panose="020B0503020204020204" pitchFamily="34" charset="-122"/>
                </a:rPr>
                <a:t>2.</a:t>
              </a:r>
              <a:r>
                <a:rPr lang="zh-CN" altLang="en-US" sz="2400" b="1" dirty="0" smtClean="0">
                  <a:solidFill>
                    <a:srgbClr val="C00000"/>
                  </a:solidFill>
                  <a:latin typeface="微软雅黑" panose="020B0503020204020204" pitchFamily="34" charset="-122"/>
                  <a:ea typeface="微软雅黑" panose="020B0503020204020204" pitchFamily="34" charset="-122"/>
                </a:rPr>
                <a:t>提高</a:t>
              </a:r>
              <a:r>
                <a:rPr lang="zh-CN" altLang="en-US" sz="2400" b="1" dirty="0">
                  <a:solidFill>
                    <a:srgbClr val="C00000"/>
                  </a:solidFill>
                  <a:latin typeface="微软雅黑" panose="020B0503020204020204" pitchFamily="34" charset="-122"/>
                  <a:ea typeface="微软雅黑" panose="020B0503020204020204" pitchFamily="34" charset="-122"/>
                </a:rPr>
                <a:t>物流</a:t>
              </a:r>
            </a:p>
            <a:p>
              <a:pPr algn="ctr"/>
              <a:r>
                <a:rPr lang="zh-CN" altLang="en-US" sz="2400" b="1" dirty="0">
                  <a:solidFill>
                    <a:srgbClr val="C00000"/>
                  </a:solidFill>
                  <a:latin typeface="微软雅黑" panose="020B0503020204020204" pitchFamily="34" charset="-122"/>
                  <a:ea typeface="微软雅黑" panose="020B0503020204020204" pitchFamily="34" charset="-122"/>
                </a:rPr>
                <a:t>效率</a:t>
              </a:r>
            </a:p>
          </p:txBody>
        </p:sp>
      </p:grpSp>
      <p:grpSp>
        <p:nvGrpSpPr>
          <p:cNvPr id="22" name="组合 21"/>
          <p:cNvGrpSpPr/>
          <p:nvPr/>
        </p:nvGrpSpPr>
        <p:grpSpPr>
          <a:xfrm>
            <a:off x="3736016" y="2353196"/>
            <a:ext cx="1697385" cy="1697385"/>
            <a:chOff x="1278794" y="3334906"/>
            <a:chExt cx="914014" cy="914014"/>
          </a:xfrm>
        </p:grpSpPr>
        <p:grpSp>
          <p:nvGrpSpPr>
            <p:cNvPr id="23" name="组合 2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51" name="椭圆 5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latin typeface="微软雅黑" panose="020B0503020204020204" pitchFamily="34" charset="-122"/>
                  <a:ea typeface="微软雅黑" panose="020B0503020204020204" pitchFamily="34" charset="-122"/>
                </a:endParaRPr>
              </a:p>
            </p:txBody>
          </p:sp>
        </p:grpSp>
        <p:sp>
          <p:nvSpPr>
            <p:cNvPr id="24" name="TextBox 48"/>
            <p:cNvSpPr txBox="1"/>
            <p:nvPr/>
          </p:nvSpPr>
          <p:spPr>
            <a:xfrm>
              <a:off x="1279654" y="3667630"/>
              <a:ext cx="911702" cy="248599"/>
            </a:xfrm>
            <a:prstGeom prst="rect">
              <a:avLst/>
            </a:prstGeom>
            <a:noFill/>
          </p:spPr>
          <p:txBody>
            <a:bodyPr wrap="none" rtlCol="0">
              <a:spAutoFit/>
            </a:bodyPr>
            <a:lstStyle/>
            <a:p>
              <a:pPr algn="ctr"/>
              <a:r>
                <a:rPr lang="en-US" altLang="zh-CN" sz="2400" b="1" dirty="0" smtClean="0">
                  <a:solidFill>
                    <a:srgbClr val="C00000"/>
                  </a:solidFill>
                  <a:latin typeface="微软雅黑" panose="020B0503020204020204" pitchFamily="34" charset="-122"/>
                  <a:ea typeface="微软雅黑" panose="020B0503020204020204" pitchFamily="34" charset="-122"/>
                </a:rPr>
                <a:t>3.</a:t>
              </a:r>
              <a:r>
                <a:rPr lang="zh-CN" altLang="en-US" sz="2400" b="1" dirty="0" smtClean="0">
                  <a:solidFill>
                    <a:srgbClr val="C00000"/>
                  </a:solidFill>
                  <a:latin typeface="微软雅黑" panose="020B0503020204020204" pitchFamily="34" charset="-122"/>
                  <a:ea typeface="微软雅黑" panose="020B0503020204020204" pitchFamily="34" charset="-122"/>
                </a:rPr>
                <a:t>促进</a:t>
              </a:r>
              <a:r>
                <a:rPr lang="zh-CN" altLang="en-US" sz="2400" b="1" dirty="0">
                  <a:solidFill>
                    <a:srgbClr val="C00000"/>
                  </a:solidFill>
                  <a:latin typeface="微软雅黑" panose="020B0503020204020204" pitchFamily="34" charset="-122"/>
                  <a:ea typeface="微软雅黑" panose="020B0503020204020204" pitchFamily="34" charset="-122"/>
                </a:rPr>
                <a:t>销售</a:t>
              </a:r>
            </a:p>
          </p:txBody>
        </p:sp>
      </p:grpSp>
      <p:grpSp>
        <p:nvGrpSpPr>
          <p:cNvPr id="52" name="组合 51"/>
          <p:cNvGrpSpPr/>
          <p:nvPr/>
        </p:nvGrpSpPr>
        <p:grpSpPr>
          <a:xfrm>
            <a:off x="5543341" y="2388011"/>
            <a:ext cx="1697385" cy="1697385"/>
            <a:chOff x="1278794" y="3334906"/>
            <a:chExt cx="914014" cy="914014"/>
          </a:xfrm>
        </p:grpSpPr>
        <p:grpSp>
          <p:nvGrpSpPr>
            <p:cNvPr id="53" name="组合 5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55" name="同心圆 5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56" name="椭圆 5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latin typeface="微软雅黑" panose="020B0503020204020204" pitchFamily="34" charset="-122"/>
                  <a:ea typeface="微软雅黑" panose="020B0503020204020204" pitchFamily="34" charset="-122"/>
                </a:endParaRPr>
              </a:p>
            </p:txBody>
          </p:sp>
        </p:grpSp>
        <p:sp>
          <p:nvSpPr>
            <p:cNvPr id="54" name="TextBox 53"/>
            <p:cNvSpPr txBox="1"/>
            <p:nvPr/>
          </p:nvSpPr>
          <p:spPr>
            <a:xfrm>
              <a:off x="1279999" y="3663928"/>
              <a:ext cx="911702" cy="248599"/>
            </a:xfrm>
            <a:prstGeom prst="rect">
              <a:avLst/>
            </a:prstGeom>
            <a:noFill/>
          </p:spPr>
          <p:txBody>
            <a:bodyPr wrap="none" rtlCol="0">
              <a:spAutoFit/>
            </a:bodyPr>
            <a:lstStyle/>
            <a:p>
              <a:pPr algn="ctr"/>
              <a:r>
                <a:rPr lang="en-US" altLang="zh-CN" sz="2400" b="1" dirty="0" smtClean="0">
                  <a:solidFill>
                    <a:srgbClr val="C00000"/>
                  </a:solidFill>
                  <a:latin typeface="微软雅黑" panose="020B0503020204020204" pitchFamily="34" charset="-122"/>
                  <a:ea typeface="微软雅黑" panose="020B0503020204020204" pitchFamily="34" charset="-122"/>
                </a:rPr>
                <a:t>4.</a:t>
              </a:r>
              <a:r>
                <a:rPr lang="zh-CN" altLang="en-US" sz="2400" b="1" dirty="0" smtClean="0">
                  <a:solidFill>
                    <a:srgbClr val="C00000"/>
                  </a:solidFill>
                  <a:latin typeface="微软雅黑" panose="020B0503020204020204" pitchFamily="34" charset="-122"/>
                  <a:ea typeface="微软雅黑" panose="020B0503020204020204" pitchFamily="34" charset="-122"/>
                </a:rPr>
                <a:t>衔接</a:t>
              </a:r>
              <a:r>
                <a:rPr lang="zh-CN" altLang="en-US" sz="2400" b="1" dirty="0">
                  <a:solidFill>
                    <a:srgbClr val="C00000"/>
                  </a:solidFill>
                  <a:latin typeface="微软雅黑" panose="020B0503020204020204" pitchFamily="34" charset="-122"/>
                  <a:ea typeface="微软雅黑" panose="020B0503020204020204" pitchFamily="34" charset="-122"/>
                </a:rPr>
                <a:t>运输</a:t>
              </a:r>
            </a:p>
          </p:txBody>
        </p:sp>
      </p:grpSp>
      <p:sp>
        <p:nvSpPr>
          <p:cNvPr id="57" name="椭圆 56"/>
          <p:cNvSpPr/>
          <p:nvPr/>
        </p:nvSpPr>
        <p:spPr>
          <a:xfrm>
            <a:off x="157527" y="2209180"/>
            <a:ext cx="645364" cy="645364"/>
          </a:xfrm>
          <a:prstGeom prst="ellipse">
            <a:avLst/>
          </a:pr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58" name="椭圆 57"/>
          <p:cNvSpPr/>
          <p:nvPr/>
        </p:nvSpPr>
        <p:spPr>
          <a:xfrm>
            <a:off x="1973555" y="2209180"/>
            <a:ext cx="645364" cy="645364"/>
          </a:xfrm>
          <a:prstGeom prst="ellipse">
            <a:avLst/>
          </a:pr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28" name="椭圆 27"/>
          <p:cNvSpPr/>
          <p:nvPr/>
        </p:nvSpPr>
        <p:spPr>
          <a:xfrm>
            <a:off x="3808024" y="2215725"/>
            <a:ext cx="645364" cy="645364"/>
          </a:xfrm>
          <a:prstGeom prst="ellipse">
            <a:avLst/>
          </a:pr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60" name="椭圆 59"/>
          <p:cNvSpPr/>
          <p:nvPr/>
        </p:nvSpPr>
        <p:spPr>
          <a:xfrm>
            <a:off x="5611703" y="2215725"/>
            <a:ext cx="645364" cy="645364"/>
          </a:xfrm>
          <a:prstGeom prst="ellipse">
            <a:avLst/>
          </a:pr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61" name="Freeform 34"/>
          <p:cNvSpPr>
            <a:spLocks noEditPoints="1"/>
          </p:cNvSpPr>
          <p:nvPr/>
        </p:nvSpPr>
        <p:spPr bwMode="auto">
          <a:xfrm>
            <a:off x="334080" y="2360071"/>
            <a:ext cx="334257" cy="343054"/>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p:spPr>
        <p:txBody>
          <a:bodyPr vert="horz" wrap="square" lIns="91440" tIns="45720" rIns="91440" bIns="45720" numCol="1" anchor="t" anchorCtr="0" compatLnSpc="1"/>
          <a:lstStyle/>
          <a:p>
            <a:endParaRPr lang="zh-CN" altLang="en-US" sz="1500"/>
          </a:p>
        </p:txBody>
      </p:sp>
      <p:sp>
        <p:nvSpPr>
          <p:cNvPr id="62" name="Freeform 26"/>
          <p:cNvSpPr>
            <a:spLocks noEditPoints="1"/>
          </p:cNvSpPr>
          <p:nvPr/>
        </p:nvSpPr>
        <p:spPr bwMode="auto">
          <a:xfrm>
            <a:off x="2143343" y="2380821"/>
            <a:ext cx="305788" cy="302082"/>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bg1"/>
          </a:solidFill>
          <a:ln>
            <a:noFill/>
          </a:ln>
        </p:spPr>
        <p:txBody>
          <a:bodyPr vert="horz" wrap="square" lIns="91440" tIns="45720" rIns="91440" bIns="45720" numCol="1" anchor="t" anchorCtr="0" compatLnSpc="1"/>
          <a:lstStyle/>
          <a:p>
            <a:endParaRPr lang="zh-CN" altLang="en-US" sz="1500"/>
          </a:p>
        </p:txBody>
      </p:sp>
      <p:sp>
        <p:nvSpPr>
          <p:cNvPr id="63" name="Freeform 35"/>
          <p:cNvSpPr>
            <a:spLocks noEditPoints="1"/>
          </p:cNvSpPr>
          <p:nvPr/>
        </p:nvSpPr>
        <p:spPr bwMode="auto">
          <a:xfrm>
            <a:off x="5800409" y="2397117"/>
            <a:ext cx="294065" cy="318039"/>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chemeClr val="bg1"/>
          </a:solidFill>
          <a:ln>
            <a:noFill/>
          </a:ln>
        </p:spPr>
        <p:txBody>
          <a:bodyPr vert="horz" wrap="square" lIns="91440" tIns="45720" rIns="91440" bIns="45720" numCol="1" anchor="t" anchorCtr="0" compatLnSpc="1"/>
          <a:lstStyle/>
          <a:p>
            <a:endParaRPr lang="zh-CN" altLang="en-US" sz="1500"/>
          </a:p>
        </p:txBody>
      </p:sp>
      <p:sp>
        <p:nvSpPr>
          <p:cNvPr id="65" name="Freeform 20"/>
          <p:cNvSpPr>
            <a:spLocks noEditPoints="1"/>
          </p:cNvSpPr>
          <p:nvPr/>
        </p:nvSpPr>
        <p:spPr bwMode="auto">
          <a:xfrm>
            <a:off x="3997498" y="2353196"/>
            <a:ext cx="287664" cy="361960"/>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bg1"/>
          </a:solidFill>
          <a:ln>
            <a:noFill/>
          </a:ln>
        </p:spPr>
        <p:txBody>
          <a:bodyPr vert="horz" wrap="square" lIns="91440" tIns="45720" rIns="91440" bIns="45720" numCol="1" anchor="t" anchorCtr="0" compatLnSpc="1"/>
          <a:lstStyle/>
          <a:p>
            <a:endParaRPr lang="zh-CN" altLang="en-US" sz="1500"/>
          </a:p>
        </p:txBody>
      </p:sp>
      <p:grpSp>
        <p:nvGrpSpPr>
          <p:cNvPr id="29" name="组合 28"/>
          <p:cNvGrpSpPr/>
          <p:nvPr/>
        </p:nvGrpSpPr>
        <p:grpSpPr>
          <a:xfrm>
            <a:off x="7289165" y="2247265"/>
            <a:ext cx="1697355" cy="1842135"/>
            <a:chOff x="11479" y="2409"/>
            <a:chExt cx="2673" cy="2901"/>
          </a:xfrm>
        </p:grpSpPr>
        <p:grpSp>
          <p:nvGrpSpPr>
            <p:cNvPr id="30" name="组合 29"/>
            <p:cNvGrpSpPr/>
            <p:nvPr/>
          </p:nvGrpSpPr>
          <p:grpSpPr>
            <a:xfrm>
              <a:off x="11479" y="2637"/>
              <a:ext cx="2673" cy="2673"/>
              <a:chOff x="1278794" y="3334906"/>
              <a:chExt cx="914014" cy="914014"/>
            </a:xfrm>
          </p:grpSpPr>
          <p:grpSp>
            <p:nvGrpSpPr>
              <p:cNvPr id="42" name="组合 41"/>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44" name="椭圆 4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latin typeface="微软雅黑" panose="020B0503020204020204" pitchFamily="34" charset="-122"/>
                    <a:ea typeface="微软雅黑" panose="020B0503020204020204" pitchFamily="34" charset="-122"/>
                  </a:endParaRPr>
                </a:p>
              </p:txBody>
            </p:sp>
          </p:grpSp>
          <p:sp>
            <p:nvSpPr>
              <p:cNvPr id="45" name="TextBox 53"/>
              <p:cNvSpPr txBox="1"/>
              <p:nvPr/>
            </p:nvSpPr>
            <p:spPr>
              <a:xfrm>
                <a:off x="1279989" y="3646831"/>
                <a:ext cx="911718" cy="447486"/>
              </a:xfrm>
              <a:prstGeom prst="rect">
                <a:avLst/>
              </a:prstGeom>
              <a:noFill/>
            </p:spPr>
            <p:txBody>
              <a:bodyPr wrap="none" rtlCol="0">
                <a:spAutoFit/>
              </a:bodyPr>
              <a:lstStyle/>
              <a:p>
                <a:pPr algn="ctr"/>
                <a:r>
                  <a:rPr lang="en-US" altLang="zh-CN" sz="2400" b="1" dirty="0" smtClean="0">
                    <a:solidFill>
                      <a:srgbClr val="C00000"/>
                    </a:solidFill>
                    <a:latin typeface="微软雅黑" panose="020B0503020204020204" pitchFamily="34" charset="-122"/>
                    <a:ea typeface="微软雅黑" panose="020B0503020204020204" pitchFamily="34" charset="-122"/>
                  </a:rPr>
                  <a:t>5.</a:t>
                </a:r>
                <a:r>
                  <a:rPr lang="zh-CN" altLang="zh-CN" sz="2400" b="1" dirty="0" smtClean="0">
                    <a:solidFill>
                      <a:srgbClr val="C00000"/>
                    </a:solidFill>
                    <a:latin typeface="微软雅黑" panose="020B0503020204020204" pitchFamily="34" charset="-122"/>
                    <a:ea typeface="微软雅黑" panose="020B0503020204020204" pitchFamily="34" charset="-122"/>
                  </a:rPr>
                  <a:t>生产流通</a:t>
                </a:r>
              </a:p>
              <a:p>
                <a:pPr algn="ctr"/>
                <a:r>
                  <a:rPr lang="zh-CN" altLang="zh-CN" sz="2400" b="1" dirty="0" smtClean="0">
                    <a:solidFill>
                      <a:srgbClr val="C00000"/>
                    </a:solidFill>
                    <a:latin typeface="微软雅黑" panose="020B0503020204020204" pitchFamily="34" charset="-122"/>
                    <a:ea typeface="微软雅黑" panose="020B0503020204020204" pitchFamily="34" charset="-122"/>
                  </a:rPr>
                  <a:t>一体化</a:t>
                </a:r>
              </a:p>
            </p:txBody>
          </p:sp>
        </p:grpSp>
        <p:sp>
          <p:nvSpPr>
            <p:cNvPr id="64" name="椭圆 63"/>
            <p:cNvSpPr/>
            <p:nvPr/>
          </p:nvSpPr>
          <p:spPr>
            <a:xfrm>
              <a:off x="11617" y="2409"/>
              <a:ext cx="1016" cy="1016"/>
            </a:xfrm>
            <a:prstGeom prst="ellipse">
              <a:avLst/>
            </a:pr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66" name="Freeform 12"/>
            <p:cNvSpPr>
              <a:spLocks noEditPoints="1"/>
            </p:cNvSpPr>
            <p:nvPr/>
          </p:nvSpPr>
          <p:spPr bwMode="auto">
            <a:xfrm>
              <a:off x="11798" y="2582"/>
              <a:ext cx="654" cy="654"/>
            </a:xfrm>
            <a:custGeom>
              <a:avLst/>
              <a:gdLst>
                <a:gd name="T0" fmla="*/ 473 w 548"/>
                <a:gd name="T1" fmla="*/ 86 h 548"/>
                <a:gd name="T2" fmla="*/ 468 w 548"/>
                <a:gd name="T3" fmla="*/ 82 h 548"/>
                <a:gd name="T4" fmla="*/ 464 w 548"/>
                <a:gd name="T5" fmla="*/ 77 h 548"/>
                <a:gd name="T6" fmla="*/ 458 w 548"/>
                <a:gd name="T7" fmla="*/ 73 h 548"/>
                <a:gd name="T8" fmla="*/ 90 w 548"/>
                <a:gd name="T9" fmla="*/ 73 h 548"/>
                <a:gd name="T10" fmla="*/ 86 w 548"/>
                <a:gd name="T11" fmla="*/ 77 h 548"/>
                <a:gd name="T12" fmla="*/ 81 w 548"/>
                <a:gd name="T13" fmla="*/ 82 h 548"/>
                <a:gd name="T14" fmla="*/ 75 w 548"/>
                <a:gd name="T15" fmla="*/ 86 h 548"/>
                <a:gd name="T16" fmla="*/ 0 w 548"/>
                <a:gd name="T17" fmla="*/ 273 h 548"/>
                <a:gd name="T18" fmla="*/ 90 w 548"/>
                <a:gd name="T19" fmla="*/ 476 h 548"/>
                <a:gd name="T20" fmla="*/ 458 w 548"/>
                <a:gd name="T21" fmla="*/ 476 h 548"/>
                <a:gd name="T22" fmla="*/ 548 w 548"/>
                <a:gd name="T23" fmla="*/ 273 h 548"/>
                <a:gd name="T24" fmla="*/ 229 w 548"/>
                <a:gd name="T25" fmla="*/ 37 h 548"/>
                <a:gd name="T26" fmla="*/ 112 w 548"/>
                <a:gd name="T27" fmla="*/ 95 h 548"/>
                <a:gd name="T28" fmla="*/ 90 w 548"/>
                <a:gd name="T29" fmla="*/ 118 h 548"/>
                <a:gd name="T30" fmla="*/ 120 w 548"/>
                <a:gd name="T31" fmla="*/ 259 h 548"/>
                <a:gd name="T32" fmla="*/ 90 w 548"/>
                <a:gd name="T33" fmla="*/ 118 h 548"/>
                <a:gd name="T34" fmla="*/ 120 w 548"/>
                <a:gd name="T35" fmla="*/ 290 h 548"/>
                <a:gd name="T36" fmla="*/ 90 w 548"/>
                <a:gd name="T37" fmla="*/ 430 h 548"/>
                <a:gd name="T38" fmla="*/ 112 w 548"/>
                <a:gd name="T39" fmla="*/ 454 h 548"/>
                <a:gd name="T40" fmla="*/ 229 w 548"/>
                <a:gd name="T41" fmla="*/ 511 h 548"/>
                <a:gd name="T42" fmla="*/ 259 w 548"/>
                <a:gd name="T43" fmla="*/ 493 h 548"/>
                <a:gd name="T44" fmla="*/ 217 w 548"/>
                <a:gd name="T45" fmla="*/ 456 h 548"/>
                <a:gd name="T46" fmla="*/ 185 w 548"/>
                <a:gd name="T47" fmla="*/ 408 h 548"/>
                <a:gd name="T48" fmla="*/ 259 w 548"/>
                <a:gd name="T49" fmla="*/ 493 h 548"/>
                <a:gd name="T50" fmla="*/ 171 w 548"/>
                <a:gd name="T51" fmla="*/ 378 h 548"/>
                <a:gd name="T52" fmla="*/ 154 w 548"/>
                <a:gd name="T53" fmla="*/ 315 h 548"/>
                <a:gd name="T54" fmla="*/ 259 w 548"/>
                <a:gd name="T55" fmla="*/ 290 h 548"/>
                <a:gd name="T56" fmla="*/ 259 w 548"/>
                <a:gd name="T57" fmla="*/ 259 h 548"/>
                <a:gd name="T58" fmla="*/ 154 w 548"/>
                <a:gd name="T59" fmla="*/ 232 h 548"/>
                <a:gd name="T60" fmla="*/ 171 w 548"/>
                <a:gd name="T61" fmla="*/ 170 h 548"/>
                <a:gd name="T62" fmla="*/ 259 w 548"/>
                <a:gd name="T63" fmla="*/ 259 h 548"/>
                <a:gd name="T64" fmla="*/ 185 w 548"/>
                <a:gd name="T65" fmla="*/ 141 h 548"/>
                <a:gd name="T66" fmla="*/ 217 w 548"/>
                <a:gd name="T67" fmla="*/ 92 h 548"/>
                <a:gd name="T68" fmla="*/ 259 w 548"/>
                <a:gd name="T69" fmla="*/ 53 h 548"/>
                <a:gd name="T70" fmla="*/ 515 w 548"/>
                <a:gd name="T71" fmla="*/ 259 h 548"/>
                <a:gd name="T72" fmla="*/ 406 w 548"/>
                <a:gd name="T73" fmla="*/ 155 h 548"/>
                <a:gd name="T74" fmla="*/ 515 w 548"/>
                <a:gd name="T75" fmla="*/ 259 h 548"/>
                <a:gd name="T76" fmla="*/ 393 w 548"/>
                <a:gd name="T77" fmla="*/ 127 h 548"/>
                <a:gd name="T78" fmla="*/ 436 w 548"/>
                <a:gd name="T79" fmla="*/ 95 h 548"/>
                <a:gd name="T80" fmla="*/ 304 w 548"/>
                <a:gd name="T81" fmla="*/ 65 h 548"/>
                <a:gd name="T82" fmla="*/ 353 w 548"/>
                <a:gd name="T83" fmla="*/ 123 h 548"/>
                <a:gd name="T84" fmla="*/ 289 w 548"/>
                <a:gd name="T85" fmla="*/ 157 h 548"/>
                <a:gd name="T86" fmla="*/ 289 w 548"/>
                <a:gd name="T87" fmla="*/ 189 h 548"/>
                <a:gd name="T88" fmla="*/ 385 w 548"/>
                <a:gd name="T89" fmla="*/ 194 h 548"/>
                <a:gd name="T90" fmla="*/ 397 w 548"/>
                <a:gd name="T91" fmla="*/ 259 h 548"/>
                <a:gd name="T92" fmla="*/ 289 w 548"/>
                <a:gd name="T93" fmla="*/ 189 h 548"/>
                <a:gd name="T94" fmla="*/ 397 w 548"/>
                <a:gd name="T95" fmla="*/ 290 h 548"/>
                <a:gd name="T96" fmla="*/ 385 w 548"/>
                <a:gd name="T97" fmla="*/ 355 h 548"/>
                <a:gd name="T98" fmla="*/ 289 w 548"/>
                <a:gd name="T99" fmla="*/ 359 h 548"/>
                <a:gd name="T100" fmla="*/ 289 w 548"/>
                <a:gd name="T101" fmla="*/ 493 h 548"/>
                <a:gd name="T102" fmla="*/ 363 w 548"/>
                <a:gd name="T103" fmla="*/ 408 h 548"/>
                <a:gd name="T104" fmla="*/ 331 w 548"/>
                <a:gd name="T105" fmla="*/ 456 h 548"/>
                <a:gd name="T106" fmla="*/ 289 w 548"/>
                <a:gd name="T107" fmla="*/ 493 h 548"/>
                <a:gd name="T108" fmla="*/ 393 w 548"/>
                <a:gd name="T109" fmla="*/ 421 h 548"/>
                <a:gd name="T110" fmla="*/ 319 w 548"/>
                <a:gd name="T111" fmla="*/ 511 h 548"/>
                <a:gd name="T112" fmla="*/ 406 w 548"/>
                <a:gd name="T113" fmla="*/ 392 h 548"/>
                <a:gd name="T114" fmla="*/ 515 w 548"/>
                <a:gd name="T115" fmla="*/ 290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8" h="548">
                  <a:moveTo>
                    <a:pt x="481" y="95"/>
                  </a:moveTo>
                  <a:cubicBezTo>
                    <a:pt x="478" y="92"/>
                    <a:pt x="475" y="89"/>
                    <a:pt x="473" y="86"/>
                  </a:cubicBezTo>
                  <a:cubicBezTo>
                    <a:pt x="473" y="86"/>
                    <a:pt x="473" y="86"/>
                    <a:pt x="471" y="84"/>
                  </a:cubicBezTo>
                  <a:cubicBezTo>
                    <a:pt x="471" y="83"/>
                    <a:pt x="470" y="83"/>
                    <a:pt x="468" y="82"/>
                  </a:cubicBezTo>
                  <a:cubicBezTo>
                    <a:pt x="468" y="82"/>
                    <a:pt x="468" y="80"/>
                    <a:pt x="467" y="80"/>
                  </a:cubicBezTo>
                  <a:cubicBezTo>
                    <a:pt x="467" y="79"/>
                    <a:pt x="465" y="77"/>
                    <a:pt x="464" y="77"/>
                  </a:cubicBezTo>
                  <a:cubicBezTo>
                    <a:pt x="462" y="76"/>
                    <a:pt x="462" y="76"/>
                    <a:pt x="462" y="76"/>
                  </a:cubicBezTo>
                  <a:cubicBezTo>
                    <a:pt x="461" y="74"/>
                    <a:pt x="459" y="73"/>
                    <a:pt x="458" y="73"/>
                  </a:cubicBezTo>
                  <a:cubicBezTo>
                    <a:pt x="411" y="27"/>
                    <a:pt x="346" y="0"/>
                    <a:pt x="275" y="0"/>
                  </a:cubicBezTo>
                  <a:cubicBezTo>
                    <a:pt x="204" y="0"/>
                    <a:pt x="139" y="27"/>
                    <a:pt x="90" y="73"/>
                  </a:cubicBezTo>
                  <a:cubicBezTo>
                    <a:pt x="89" y="73"/>
                    <a:pt x="87" y="74"/>
                    <a:pt x="86" y="76"/>
                  </a:cubicBezTo>
                  <a:cubicBezTo>
                    <a:pt x="86" y="76"/>
                    <a:pt x="86" y="76"/>
                    <a:pt x="86" y="77"/>
                  </a:cubicBezTo>
                  <a:cubicBezTo>
                    <a:pt x="84" y="77"/>
                    <a:pt x="83" y="79"/>
                    <a:pt x="81" y="80"/>
                  </a:cubicBezTo>
                  <a:cubicBezTo>
                    <a:pt x="81" y="82"/>
                    <a:pt x="81" y="82"/>
                    <a:pt x="81" y="82"/>
                  </a:cubicBezTo>
                  <a:cubicBezTo>
                    <a:pt x="80" y="83"/>
                    <a:pt x="78" y="83"/>
                    <a:pt x="77" y="84"/>
                  </a:cubicBezTo>
                  <a:cubicBezTo>
                    <a:pt x="77" y="86"/>
                    <a:pt x="77" y="86"/>
                    <a:pt x="75" y="86"/>
                  </a:cubicBezTo>
                  <a:cubicBezTo>
                    <a:pt x="74" y="89"/>
                    <a:pt x="71" y="92"/>
                    <a:pt x="68" y="95"/>
                  </a:cubicBezTo>
                  <a:cubicBezTo>
                    <a:pt x="25" y="144"/>
                    <a:pt x="0" y="206"/>
                    <a:pt x="0" y="273"/>
                  </a:cubicBezTo>
                  <a:cubicBezTo>
                    <a:pt x="0" y="343"/>
                    <a:pt x="25" y="405"/>
                    <a:pt x="68" y="454"/>
                  </a:cubicBezTo>
                  <a:cubicBezTo>
                    <a:pt x="74" y="461"/>
                    <a:pt x="83" y="468"/>
                    <a:pt x="90" y="476"/>
                  </a:cubicBezTo>
                  <a:cubicBezTo>
                    <a:pt x="139" y="520"/>
                    <a:pt x="204" y="548"/>
                    <a:pt x="275" y="548"/>
                  </a:cubicBezTo>
                  <a:cubicBezTo>
                    <a:pt x="346" y="548"/>
                    <a:pt x="409" y="520"/>
                    <a:pt x="458" y="476"/>
                  </a:cubicBezTo>
                  <a:cubicBezTo>
                    <a:pt x="467" y="468"/>
                    <a:pt x="474" y="461"/>
                    <a:pt x="481" y="454"/>
                  </a:cubicBezTo>
                  <a:cubicBezTo>
                    <a:pt x="523" y="405"/>
                    <a:pt x="548" y="343"/>
                    <a:pt x="548" y="273"/>
                  </a:cubicBezTo>
                  <a:cubicBezTo>
                    <a:pt x="548" y="206"/>
                    <a:pt x="523" y="144"/>
                    <a:pt x="481" y="95"/>
                  </a:cubicBezTo>
                  <a:close/>
                  <a:moveTo>
                    <a:pt x="229" y="37"/>
                  </a:moveTo>
                  <a:cubicBezTo>
                    <a:pt x="199" y="61"/>
                    <a:pt x="174" y="92"/>
                    <a:pt x="157" y="127"/>
                  </a:cubicBezTo>
                  <a:cubicBezTo>
                    <a:pt x="140" y="118"/>
                    <a:pt x="126" y="107"/>
                    <a:pt x="112" y="95"/>
                  </a:cubicBezTo>
                  <a:cubicBezTo>
                    <a:pt x="145" y="65"/>
                    <a:pt x="185" y="45"/>
                    <a:pt x="229" y="37"/>
                  </a:cubicBezTo>
                  <a:close/>
                  <a:moveTo>
                    <a:pt x="90" y="118"/>
                  </a:moveTo>
                  <a:cubicBezTo>
                    <a:pt x="106" y="133"/>
                    <a:pt x="124" y="145"/>
                    <a:pt x="142" y="155"/>
                  </a:cubicBezTo>
                  <a:cubicBezTo>
                    <a:pt x="130" y="188"/>
                    <a:pt x="121" y="222"/>
                    <a:pt x="120" y="259"/>
                  </a:cubicBezTo>
                  <a:cubicBezTo>
                    <a:pt x="34" y="259"/>
                    <a:pt x="34" y="259"/>
                    <a:pt x="34" y="259"/>
                  </a:cubicBezTo>
                  <a:cubicBezTo>
                    <a:pt x="37" y="206"/>
                    <a:pt x="58" y="157"/>
                    <a:pt x="90" y="118"/>
                  </a:cubicBezTo>
                  <a:close/>
                  <a:moveTo>
                    <a:pt x="34" y="290"/>
                  </a:moveTo>
                  <a:cubicBezTo>
                    <a:pt x="120" y="290"/>
                    <a:pt x="120" y="290"/>
                    <a:pt x="120" y="290"/>
                  </a:cubicBezTo>
                  <a:cubicBezTo>
                    <a:pt x="121" y="327"/>
                    <a:pt x="130" y="361"/>
                    <a:pt x="142" y="392"/>
                  </a:cubicBezTo>
                  <a:cubicBezTo>
                    <a:pt x="124" y="402"/>
                    <a:pt x="106" y="415"/>
                    <a:pt x="90" y="430"/>
                  </a:cubicBezTo>
                  <a:cubicBezTo>
                    <a:pt x="58" y="392"/>
                    <a:pt x="37" y="343"/>
                    <a:pt x="34" y="290"/>
                  </a:cubicBezTo>
                  <a:close/>
                  <a:moveTo>
                    <a:pt x="112" y="454"/>
                  </a:moveTo>
                  <a:cubicBezTo>
                    <a:pt x="126" y="440"/>
                    <a:pt x="140" y="430"/>
                    <a:pt x="157" y="421"/>
                  </a:cubicBezTo>
                  <a:cubicBezTo>
                    <a:pt x="174" y="456"/>
                    <a:pt x="199" y="486"/>
                    <a:pt x="229" y="511"/>
                  </a:cubicBezTo>
                  <a:cubicBezTo>
                    <a:pt x="185" y="502"/>
                    <a:pt x="145" y="482"/>
                    <a:pt x="112" y="454"/>
                  </a:cubicBezTo>
                  <a:close/>
                  <a:moveTo>
                    <a:pt x="259" y="493"/>
                  </a:moveTo>
                  <a:cubicBezTo>
                    <a:pt x="254" y="490"/>
                    <a:pt x="250" y="486"/>
                    <a:pt x="244" y="483"/>
                  </a:cubicBezTo>
                  <a:cubicBezTo>
                    <a:pt x="235" y="474"/>
                    <a:pt x="226" y="465"/>
                    <a:pt x="217" y="456"/>
                  </a:cubicBezTo>
                  <a:cubicBezTo>
                    <a:pt x="210" y="446"/>
                    <a:pt x="202" y="436"/>
                    <a:pt x="195" y="425"/>
                  </a:cubicBezTo>
                  <a:cubicBezTo>
                    <a:pt x="191" y="420"/>
                    <a:pt x="188" y="414"/>
                    <a:pt x="185" y="408"/>
                  </a:cubicBezTo>
                  <a:cubicBezTo>
                    <a:pt x="208" y="399"/>
                    <a:pt x="232" y="393"/>
                    <a:pt x="259" y="390"/>
                  </a:cubicBezTo>
                  <a:lnTo>
                    <a:pt x="259" y="493"/>
                  </a:lnTo>
                  <a:close/>
                  <a:moveTo>
                    <a:pt x="259" y="359"/>
                  </a:moveTo>
                  <a:cubicBezTo>
                    <a:pt x="227" y="361"/>
                    <a:pt x="198" y="368"/>
                    <a:pt x="171" y="378"/>
                  </a:cubicBezTo>
                  <a:cubicBezTo>
                    <a:pt x="168" y="371"/>
                    <a:pt x="166" y="362"/>
                    <a:pt x="163" y="355"/>
                  </a:cubicBezTo>
                  <a:cubicBezTo>
                    <a:pt x="158" y="341"/>
                    <a:pt x="157" y="328"/>
                    <a:pt x="154" y="315"/>
                  </a:cubicBezTo>
                  <a:cubicBezTo>
                    <a:pt x="152" y="307"/>
                    <a:pt x="152" y="299"/>
                    <a:pt x="151" y="290"/>
                  </a:cubicBezTo>
                  <a:cubicBezTo>
                    <a:pt x="259" y="290"/>
                    <a:pt x="259" y="290"/>
                    <a:pt x="259" y="290"/>
                  </a:cubicBezTo>
                  <a:lnTo>
                    <a:pt x="259" y="359"/>
                  </a:lnTo>
                  <a:close/>
                  <a:moveTo>
                    <a:pt x="259" y="259"/>
                  </a:moveTo>
                  <a:cubicBezTo>
                    <a:pt x="151" y="259"/>
                    <a:pt x="151" y="259"/>
                    <a:pt x="151" y="259"/>
                  </a:cubicBezTo>
                  <a:cubicBezTo>
                    <a:pt x="152" y="250"/>
                    <a:pt x="152" y="241"/>
                    <a:pt x="154" y="232"/>
                  </a:cubicBezTo>
                  <a:cubicBezTo>
                    <a:pt x="157" y="219"/>
                    <a:pt x="158" y="207"/>
                    <a:pt x="163" y="194"/>
                  </a:cubicBezTo>
                  <a:cubicBezTo>
                    <a:pt x="166" y="185"/>
                    <a:pt x="168" y="177"/>
                    <a:pt x="171" y="170"/>
                  </a:cubicBezTo>
                  <a:cubicBezTo>
                    <a:pt x="198" y="180"/>
                    <a:pt x="227" y="188"/>
                    <a:pt x="259" y="189"/>
                  </a:cubicBezTo>
                  <a:lnTo>
                    <a:pt x="259" y="259"/>
                  </a:lnTo>
                  <a:close/>
                  <a:moveTo>
                    <a:pt x="259" y="157"/>
                  </a:moveTo>
                  <a:cubicBezTo>
                    <a:pt x="232" y="155"/>
                    <a:pt x="208" y="149"/>
                    <a:pt x="185" y="141"/>
                  </a:cubicBezTo>
                  <a:cubicBezTo>
                    <a:pt x="188" y="135"/>
                    <a:pt x="191" y="129"/>
                    <a:pt x="195" y="123"/>
                  </a:cubicBezTo>
                  <a:cubicBezTo>
                    <a:pt x="202" y="113"/>
                    <a:pt x="210" y="102"/>
                    <a:pt x="217" y="92"/>
                  </a:cubicBezTo>
                  <a:cubicBezTo>
                    <a:pt x="226" y="83"/>
                    <a:pt x="235" y="74"/>
                    <a:pt x="244" y="65"/>
                  </a:cubicBezTo>
                  <a:cubicBezTo>
                    <a:pt x="250" y="61"/>
                    <a:pt x="254" y="58"/>
                    <a:pt x="259" y="53"/>
                  </a:cubicBezTo>
                  <a:lnTo>
                    <a:pt x="259" y="157"/>
                  </a:lnTo>
                  <a:close/>
                  <a:moveTo>
                    <a:pt x="515" y="259"/>
                  </a:moveTo>
                  <a:cubicBezTo>
                    <a:pt x="428" y="259"/>
                    <a:pt x="428" y="259"/>
                    <a:pt x="428" y="259"/>
                  </a:cubicBezTo>
                  <a:cubicBezTo>
                    <a:pt x="427" y="222"/>
                    <a:pt x="419" y="188"/>
                    <a:pt x="406" y="155"/>
                  </a:cubicBezTo>
                  <a:cubicBezTo>
                    <a:pt x="425" y="145"/>
                    <a:pt x="443" y="133"/>
                    <a:pt x="458" y="118"/>
                  </a:cubicBezTo>
                  <a:cubicBezTo>
                    <a:pt x="490" y="157"/>
                    <a:pt x="512" y="206"/>
                    <a:pt x="515" y="259"/>
                  </a:cubicBezTo>
                  <a:close/>
                  <a:moveTo>
                    <a:pt x="436" y="95"/>
                  </a:moveTo>
                  <a:cubicBezTo>
                    <a:pt x="422" y="107"/>
                    <a:pt x="408" y="118"/>
                    <a:pt x="393" y="127"/>
                  </a:cubicBezTo>
                  <a:cubicBezTo>
                    <a:pt x="374" y="92"/>
                    <a:pt x="349" y="61"/>
                    <a:pt x="319" y="37"/>
                  </a:cubicBezTo>
                  <a:cubicBezTo>
                    <a:pt x="363" y="45"/>
                    <a:pt x="403" y="65"/>
                    <a:pt x="436" y="95"/>
                  </a:cubicBezTo>
                  <a:close/>
                  <a:moveTo>
                    <a:pt x="289" y="53"/>
                  </a:moveTo>
                  <a:cubicBezTo>
                    <a:pt x="295" y="58"/>
                    <a:pt x="300" y="61"/>
                    <a:pt x="304" y="65"/>
                  </a:cubicBezTo>
                  <a:cubicBezTo>
                    <a:pt x="313" y="74"/>
                    <a:pt x="322" y="83"/>
                    <a:pt x="331" y="92"/>
                  </a:cubicBezTo>
                  <a:cubicBezTo>
                    <a:pt x="340" y="102"/>
                    <a:pt x="347" y="113"/>
                    <a:pt x="353" y="123"/>
                  </a:cubicBezTo>
                  <a:cubicBezTo>
                    <a:pt x="357" y="129"/>
                    <a:pt x="360" y="135"/>
                    <a:pt x="363" y="141"/>
                  </a:cubicBezTo>
                  <a:cubicBezTo>
                    <a:pt x="341" y="149"/>
                    <a:pt x="316" y="155"/>
                    <a:pt x="289" y="157"/>
                  </a:cubicBezTo>
                  <a:lnTo>
                    <a:pt x="289" y="53"/>
                  </a:lnTo>
                  <a:close/>
                  <a:moveTo>
                    <a:pt x="289" y="189"/>
                  </a:moveTo>
                  <a:cubicBezTo>
                    <a:pt x="321" y="188"/>
                    <a:pt x="350" y="180"/>
                    <a:pt x="378" y="170"/>
                  </a:cubicBezTo>
                  <a:cubicBezTo>
                    <a:pt x="381" y="177"/>
                    <a:pt x="384" y="185"/>
                    <a:pt x="385" y="194"/>
                  </a:cubicBezTo>
                  <a:cubicBezTo>
                    <a:pt x="390" y="207"/>
                    <a:pt x="393" y="219"/>
                    <a:pt x="394" y="232"/>
                  </a:cubicBezTo>
                  <a:cubicBezTo>
                    <a:pt x="396" y="241"/>
                    <a:pt x="397" y="250"/>
                    <a:pt x="397" y="259"/>
                  </a:cubicBezTo>
                  <a:cubicBezTo>
                    <a:pt x="289" y="259"/>
                    <a:pt x="289" y="259"/>
                    <a:pt x="289" y="259"/>
                  </a:cubicBezTo>
                  <a:lnTo>
                    <a:pt x="289" y="189"/>
                  </a:lnTo>
                  <a:close/>
                  <a:moveTo>
                    <a:pt x="289" y="290"/>
                  </a:moveTo>
                  <a:cubicBezTo>
                    <a:pt x="397" y="290"/>
                    <a:pt x="397" y="290"/>
                    <a:pt x="397" y="290"/>
                  </a:cubicBezTo>
                  <a:cubicBezTo>
                    <a:pt x="397" y="299"/>
                    <a:pt x="396" y="307"/>
                    <a:pt x="394" y="315"/>
                  </a:cubicBezTo>
                  <a:cubicBezTo>
                    <a:pt x="393" y="328"/>
                    <a:pt x="390" y="341"/>
                    <a:pt x="385" y="355"/>
                  </a:cubicBezTo>
                  <a:cubicBezTo>
                    <a:pt x="384" y="362"/>
                    <a:pt x="381" y="371"/>
                    <a:pt x="378" y="378"/>
                  </a:cubicBezTo>
                  <a:cubicBezTo>
                    <a:pt x="350" y="368"/>
                    <a:pt x="321" y="361"/>
                    <a:pt x="289" y="359"/>
                  </a:cubicBezTo>
                  <a:lnTo>
                    <a:pt x="289" y="290"/>
                  </a:lnTo>
                  <a:close/>
                  <a:moveTo>
                    <a:pt x="289" y="493"/>
                  </a:moveTo>
                  <a:cubicBezTo>
                    <a:pt x="289" y="390"/>
                    <a:pt x="289" y="390"/>
                    <a:pt x="289" y="390"/>
                  </a:cubicBezTo>
                  <a:cubicBezTo>
                    <a:pt x="316" y="393"/>
                    <a:pt x="341" y="399"/>
                    <a:pt x="363" y="408"/>
                  </a:cubicBezTo>
                  <a:cubicBezTo>
                    <a:pt x="360" y="414"/>
                    <a:pt x="357" y="420"/>
                    <a:pt x="353" y="425"/>
                  </a:cubicBezTo>
                  <a:cubicBezTo>
                    <a:pt x="347" y="436"/>
                    <a:pt x="340" y="446"/>
                    <a:pt x="331" y="456"/>
                  </a:cubicBezTo>
                  <a:cubicBezTo>
                    <a:pt x="322" y="465"/>
                    <a:pt x="313" y="474"/>
                    <a:pt x="304" y="483"/>
                  </a:cubicBezTo>
                  <a:cubicBezTo>
                    <a:pt x="300" y="486"/>
                    <a:pt x="295" y="490"/>
                    <a:pt x="289" y="493"/>
                  </a:cubicBezTo>
                  <a:close/>
                  <a:moveTo>
                    <a:pt x="319" y="511"/>
                  </a:moveTo>
                  <a:cubicBezTo>
                    <a:pt x="349" y="486"/>
                    <a:pt x="374" y="456"/>
                    <a:pt x="393" y="421"/>
                  </a:cubicBezTo>
                  <a:cubicBezTo>
                    <a:pt x="408" y="430"/>
                    <a:pt x="422" y="440"/>
                    <a:pt x="436" y="454"/>
                  </a:cubicBezTo>
                  <a:cubicBezTo>
                    <a:pt x="403" y="482"/>
                    <a:pt x="363" y="502"/>
                    <a:pt x="319" y="511"/>
                  </a:cubicBezTo>
                  <a:close/>
                  <a:moveTo>
                    <a:pt x="458" y="430"/>
                  </a:moveTo>
                  <a:cubicBezTo>
                    <a:pt x="443" y="415"/>
                    <a:pt x="425" y="402"/>
                    <a:pt x="406" y="392"/>
                  </a:cubicBezTo>
                  <a:cubicBezTo>
                    <a:pt x="419" y="361"/>
                    <a:pt x="427" y="327"/>
                    <a:pt x="428" y="290"/>
                  </a:cubicBezTo>
                  <a:cubicBezTo>
                    <a:pt x="515" y="290"/>
                    <a:pt x="515" y="290"/>
                    <a:pt x="515" y="290"/>
                  </a:cubicBezTo>
                  <a:cubicBezTo>
                    <a:pt x="512" y="343"/>
                    <a:pt x="490" y="392"/>
                    <a:pt x="458" y="430"/>
                  </a:cubicBezTo>
                  <a:close/>
                </a:path>
              </a:pathLst>
            </a:custGeom>
            <a:solidFill>
              <a:schemeClr val="bg1"/>
            </a:solidFill>
            <a:ln>
              <a:noFill/>
            </a:ln>
          </p:spPr>
          <p:txBody>
            <a:bodyPr/>
            <a:lstStyle/>
            <a:p>
              <a:pPr defTabSz="914400">
                <a:defRPr/>
              </a:pPr>
              <a:endParaRPr lang="en-AU" sz="2400" kern="0">
                <a:solidFill>
                  <a:srgbClr val="000000"/>
                </a:solidFill>
                <a:latin typeface="微软雅黑" panose="020B0503020204020204" pitchFamily="34" charset="-122"/>
                <a:ea typeface="Microsoft YaHei UI" panose="020B0503020204020204" charset="-122"/>
              </a:endParaRPr>
            </a:p>
          </p:txBody>
        </p:sp>
      </p:grpSp>
      <p:sp>
        <p:nvSpPr>
          <p:cNvPr id="68" name="文本框 67"/>
          <p:cNvSpPr txBox="1"/>
          <p:nvPr/>
        </p:nvSpPr>
        <p:spPr>
          <a:xfrm>
            <a:off x="35560" y="1131570"/>
            <a:ext cx="3738880" cy="706755"/>
          </a:xfrm>
          <a:prstGeom prst="rect">
            <a:avLst/>
          </a:prstGeom>
          <a:noFill/>
        </p:spPr>
        <p:txBody>
          <a:bodyPr wrap="none" rtlCol="0" anchor="t">
            <a:spAutoFit/>
          </a:bodyPr>
          <a:lstStyle/>
          <a:p>
            <a:r>
              <a:rPr lang="zh-CN" altLang="en-US" sz="4000" b="1" dirty="0">
                <a:latin typeface="微软雅黑" panose="020B0503020204020204" pitchFamily="34" charset="-122"/>
                <a:ea typeface="微软雅黑" panose="020B0503020204020204" pitchFamily="34" charset="-122"/>
                <a:cs typeface="Times New Roman" panose="02020603050405020304" pitchFamily="18" charset="0"/>
                <a:sym typeface="+mn-ea"/>
              </a:rPr>
              <a:t>增效性流通加工</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smtClean="0">
                  <a:solidFill>
                    <a:srgbClr val="0474B6"/>
                  </a:solidFill>
                  <a:latin typeface="微软雅黑" panose="020B0503020204020204" pitchFamily="34" charset="-122"/>
                  <a:ea typeface="微软雅黑" panose="020B0503020204020204" pitchFamily="34" charset="-122"/>
                  <a:sym typeface="+mn-ea"/>
                </a:rPr>
                <a:t>仓储</a:t>
              </a:r>
              <a:r>
                <a:rPr lang="zh-CN" altLang="en-US" b="1" dirty="0">
                  <a:solidFill>
                    <a:srgbClr val="0474B6"/>
                  </a:solidFill>
                  <a:latin typeface="微软雅黑" panose="020B0503020204020204" pitchFamily="34" charset="-122"/>
                  <a:ea typeface="微软雅黑" panose="020B0503020204020204" pitchFamily="34" charset="-122"/>
                  <a:sym typeface="+mn-ea"/>
                </a:rPr>
                <a:t>作业的</a:t>
              </a:r>
              <a:r>
                <a:rPr lang="zh-CN" altLang="en-US" b="1" dirty="0" smtClean="0">
                  <a:solidFill>
                    <a:srgbClr val="0474B6"/>
                  </a:solidFill>
                  <a:latin typeface="微软雅黑" panose="020B0503020204020204" pitchFamily="34" charset="-122"/>
                  <a:ea typeface="微软雅黑" panose="020B0503020204020204" pitchFamily="34" charset="-122"/>
                  <a:sym typeface="+mn-ea"/>
                </a:rPr>
                <a:t>流程</a:t>
              </a:r>
              <a:endParaRPr lang="zh-CN" altLang="en-US" b="1" dirty="0">
                <a:solidFill>
                  <a:srgbClr val="0474B6"/>
                </a:solidFill>
                <a:latin typeface="微软雅黑" panose="020B0503020204020204" pitchFamily="34" charset="-122"/>
                <a:ea typeface="微软雅黑" panose="020B0503020204020204" pitchFamily="34" charset="-122"/>
                <a:sym typeface="+mn-ea"/>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3"/>
            <a:ext cx="8673704" cy="3672764"/>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r>
              <a:rPr lang="zh-CN" altLang="en-US" smtClean="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rPr>
              <a:t>九</a:t>
            </a: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31" name="燕尾形箭头 30"/>
          <p:cNvSpPr/>
          <p:nvPr/>
        </p:nvSpPr>
        <p:spPr>
          <a:xfrm>
            <a:off x="10160" y="2252980"/>
            <a:ext cx="9133840" cy="681990"/>
          </a:xfrm>
          <a:prstGeom prst="notchedRightArrow">
            <a:avLst>
              <a:gd name="adj1" fmla="val 50000"/>
              <a:gd name="adj2" fmla="val 16480"/>
            </a:avLst>
          </a:prstGeom>
          <a:solidFill>
            <a:srgbClr val="1A3F6C"/>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a:defRPr/>
            </a:pPr>
            <a:endParaRPr lang="zh-CN" altLang="en-US" sz="249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32" name="组合 31"/>
          <p:cNvGrpSpPr/>
          <p:nvPr/>
        </p:nvGrpSpPr>
        <p:grpSpPr>
          <a:xfrm>
            <a:off x="116326" y="1635646"/>
            <a:ext cx="1697385" cy="1697385"/>
            <a:chOff x="1278794" y="3334906"/>
            <a:chExt cx="914014" cy="914014"/>
          </a:xfrm>
        </p:grpSpPr>
        <p:grpSp>
          <p:nvGrpSpPr>
            <p:cNvPr id="33" name="组合 3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36" name="椭圆 3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latin typeface="微软雅黑" panose="020B0503020204020204" pitchFamily="34" charset="-122"/>
                  <a:ea typeface="微软雅黑" panose="020B0503020204020204" pitchFamily="34" charset="-122"/>
                </a:endParaRPr>
              </a:p>
            </p:txBody>
          </p:sp>
        </p:grpSp>
        <p:sp>
          <p:nvSpPr>
            <p:cNvPr id="34" name="TextBox 33"/>
            <p:cNvSpPr txBox="1"/>
            <p:nvPr/>
          </p:nvSpPr>
          <p:spPr>
            <a:xfrm>
              <a:off x="1361766" y="3667630"/>
              <a:ext cx="754997" cy="247904"/>
            </a:xfrm>
            <a:prstGeom prst="rect">
              <a:avLst/>
            </a:prstGeom>
            <a:noFill/>
          </p:spPr>
          <p:txBody>
            <a:bodyPr wrap="none" rtlCol="0">
              <a:spAutoFit/>
            </a:bodyPr>
            <a:lstStyle/>
            <a:p>
              <a:pPr algn="ctr"/>
              <a:r>
                <a:rPr lang="zh-CN" altLang="en-US" sz="2400" b="1" dirty="0">
                  <a:solidFill>
                    <a:srgbClr val="C00000"/>
                  </a:solidFill>
                  <a:latin typeface="微软雅黑" panose="020B0503020204020204" pitchFamily="34" charset="-122"/>
                  <a:ea typeface="微软雅黑" panose="020B0503020204020204" pitchFamily="34" charset="-122"/>
                </a:rPr>
                <a:t>入库作业</a:t>
              </a:r>
            </a:p>
          </p:txBody>
        </p:sp>
      </p:grpSp>
      <p:grpSp>
        <p:nvGrpSpPr>
          <p:cNvPr id="37" name="组合 36"/>
          <p:cNvGrpSpPr/>
          <p:nvPr/>
        </p:nvGrpSpPr>
        <p:grpSpPr>
          <a:xfrm>
            <a:off x="1936509" y="1639356"/>
            <a:ext cx="1697385" cy="1697385"/>
            <a:chOff x="1278794" y="3334906"/>
            <a:chExt cx="914014" cy="914014"/>
          </a:xfrm>
        </p:grpSpPr>
        <p:grpSp>
          <p:nvGrpSpPr>
            <p:cNvPr id="38" name="组合 3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41" name="椭圆 4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latin typeface="微软雅黑" panose="020B0503020204020204" pitchFamily="34" charset="-122"/>
                  <a:ea typeface="微软雅黑" panose="020B0503020204020204" pitchFamily="34" charset="-122"/>
                </a:endParaRPr>
              </a:p>
            </p:txBody>
          </p:sp>
        </p:grpSp>
        <p:sp>
          <p:nvSpPr>
            <p:cNvPr id="39" name="TextBox 38"/>
            <p:cNvSpPr txBox="1"/>
            <p:nvPr/>
          </p:nvSpPr>
          <p:spPr>
            <a:xfrm>
              <a:off x="1358349" y="3665632"/>
              <a:ext cx="754997" cy="247904"/>
            </a:xfrm>
            <a:prstGeom prst="rect">
              <a:avLst/>
            </a:prstGeom>
            <a:noFill/>
          </p:spPr>
          <p:txBody>
            <a:bodyPr wrap="none" rtlCol="0">
              <a:spAutoFit/>
            </a:bodyPr>
            <a:lstStyle/>
            <a:p>
              <a:pPr algn="ctr"/>
              <a:r>
                <a:rPr lang="zh-CN" altLang="en-US" sz="2400" b="1" dirty="0">
                  <a:solidFill>
                    <a:srgbClr val="C00000"/>
                  </a:solidFill>
                  <a:latin typeface="微软雅黑" panose="020B0503020204020204" pitchFamily="34" charset="-122"/>
                  <a:ea typeface="微软雅黑" panose="020B0503020204020204" pitchFamily="34" charset="-122"/>
                </a:rPr>
                <a:t>保管作业</a:t>
              </a:r>
            </a:p>
          </p:txBody>
        </p:sp>
      </p:grpSp>
      <p:grpSp>
        <p:nvGrpSpPr>
          <p:cNvPr id="46" name="组合 45"/>
          <p:cNvGrpSpPr/>
          <p:nvPr/>
        </p:nvGrpSpPr>
        <p:grpSpPr>
          <a:xfrm>
            <a:off x="3736016" y="1635646"/>
            <a:ext cx="1697385" cy="1697385"/>
            <a:chOff x="1278794" y="3334906"/>
            <a:chExt cx="914014" cy="914014"/>
          </a:xfrm>
        </p:grpSpPr>
        <p:grpSp>
          <p:nvGrpSpPr>
            <p:cNvPr id="48" name="组合 4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51" name="椭圆 5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latin typeface="微软雅黑" panose="020B0503020204020204" pitchFamily="34" charset="-122"/>
                  <a:ea typeface="微软雅黑" panose="020B0503020204020204" pitchFamily="34" charset="-122"/>
                </a:endParaRPr>
              </a:p>
            </p:txBody>
          </p:sp>
        </p:grpSp>
        <p:sp>
          <p:nvSpPr>
            <p:cNvPr id="49" name="TextBox 48"/>
            <p:cNvSpPr txBox="1"/>
            <p:nvPr/>
          </p:nvSpPr>
          <p:spPr>
            <a:xfrm>
              <a:off x="1358007" y="3667630"/>
              <a:ext cx="754997" cy="247904"/>
            </a:xfrm>
            <a:prstGeom prst="rect">
              <a:avLst/>
            </a:prstGeom>
            <a:noFill/>
          </p:spPr>
          <p:txBody>
            <a:bodyPr wrap="none" rtlCol="0">
              <a:spAutoFit/>
            </a:bodyPr>
            <a:lstStyle/>
            <a:p>
              <a:pPr algn="ctr"/>
              <a:r>
                <a:rPr lang="zh-CN" altLang="en-US" sz="2400" b="1" dirty="0">
                  <a:solidFill>
                    <a:srgbClr val="C00000"/>
                  </a:solidFill>
                  <a:latin typeface="微软雅黑" panose="020B0503020204020204" pitchFamily="34" charset="-122"/>
                  <a:ea typeface="微软雅黑" panose="020B0503020204020204" pitchFamily="34" charset="-122"/>
                </a:rPr>
                <a:t>盘点作业</a:t>
              </a:r>
            </a:p>
          </p:txBody>
        </p:sp>
      </p:grpSp>
      <p:grpSp>
        <p:nvGrpSpPr>
          <p:cNvPr id="52" name="组合 51"/>
          <p:cNvGrpSpPr/>
          <p:nvPr/>
        </p:nvGrpSpPr>
        <p:grpSpPr>
          <a:xfrm>
            <a:off x="5543341" y="1670461"/>
            <a:ext cx="1697385" cy="1697385"/>
            <a:chOff x="1278794" y="3334906"/>
            <a:chExt cx="914014" cy="914014"/>
          </a:xfrm>
        </p:grpSpPr>
        <p:grpSp>
          <p:nvGrpSpPr>
            <p:cNvPr id="53" name="组合 5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55" name="同心圆 5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56" name="椭圆 5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latin typeface="微软雅黑" panose="020B0503020204020204" pitchFamily="34" charset="-122"/>
                  <a:ea typeface="微软雅黑" panose="020B0503020204020204" pitchFamily="34" charset="-122"/>
                </a:endParaRPr>
              </a:p>
            </p:txBody>
          </p:sp>
        </p:grpSp>
        <p:sp>
          <p:nvSpPr>
            <p:cNvPr id="54" name="TextBox 53"/>
            <p:cNvSpPr txBox="1"/>
            <p:nvPr/>
          </p:nvSpPr>
          <p:spPr>
            <a:xfrm>
              <a:off x="1358351" y="3663928"/>
              <a:ext cx="754997" cy="247904"/>
            </a:xfrm>
            <a:prstGeom prst="rect">
              <a:avLst/>
            </a:prstGeom>
            <a:noFill/>
          </p:spPr>
          <p:txBody>
            <a:bodyPr wrap="none" rtlCol="0">
              <a:spAutoFit/>
            </a:bodyPr>
            <a:lstStyle/>
            <a:p>
              <a:pPr algn="ctr"/>
              <a:r>
                <a:rPr lang="zh-CN" altLang="en-US" sz="2400" b="1" dirty="0">
                  <a:solidFill>
                    <a:srgbClr val="C00000"/>
                  </a:solidFill>
                  <a:latin typeface="微软雅黑" panose="020B0503020204020204" pitchFamily="34" charset="-122"/>
                  <a:ea typeface="微软雅黑" panose="020B0503020204020204" pitchFamily="34" charset="-122"/>
                </a:rPr>
                <a:t>出库作业</a:t>
              </a:r>
            </a:p>
          </p:txBody>
        </p:sp>
      </p:grpSp>
      <p:sp>
        <p:nvSpPr>
          <p:cNvPr id="57" name="椭圆 56"/>
          <p:cNvSpPr/>
          <p:nvPr/>
        </p:nvSpPr>
        <p:spPr>
          <a:xfrm>
            <a:off x="157527" y="1491630"/>
            <a:ext cx="645364" cy="645364"/>
          </a:xfrm>
          <a:prstGeom prst="ellipse">
            <a:avLst/>
          </a:pr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prstClr val="white"/>
              </a:solidFill>
            </a:endParaRPr>
          </a:p>
        </p:txBody>
      </p:sp>
      <p:sp>
        <p:nvSpPr>
          <p:cNvPr id="58" name="椭圆 57"/>
          <p:cNvSpPr/>
          <p:nvPr/>
        </p:nvSpPr>
        <p:spPr>
          <a:xfrm>
            <a:off x="1973555" y="1491630"/>
            <a:ext cx="645364" cy="645364"/>
          </a:xfrm>
          <a:prstGeom prst="ellipse">
            <a:avLst/>
          </a:pr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prstClr val="white"/>
              </a:solidFill>
            </a:endParaRPr>
          </a:p>
        </p:txBody>
      </p:sp>
      <p:sp>
        <p:nvSpPr>
          <p:cNvPr id="2" name="椭圆 1"/>
          <p:cNvSpPr/>
          <p:nvPr/>
        </p:nvSpPr>
        <p:spPr>
          <a:xfrm>
            <a:off x="3808024" y="1498175"/>
            <a:ext cx="645364" cy="645364"/>
          </a:xfrm>
          <a:prstGeom prst="ellipse">
            <a:avLst/>
          </a:pr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prstClr val="white"/>
              </a:solidFill>
            </a:endParaRPr>
          </a:p>
        </p:txBody>
      </p:sp>
      <p:sp>
        <p:nvSpPr>
          <p:cNvPr id="60" name="椭圆 59"/>
          <p:cNvSpPr/>
          <p:nvPr/>
        </p:nvSpPr>
        <p:spPr>
          <a:xfrm>
            <a:off x="5611703" y="1498175"/>
            <a:ext cx="645364" cy="645364"/>
          </a:xfrm>
          <a:prstGeom prst="ellipse">
            <a:avLst/>
          </a:pr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prstClr val="white"/>
              </a:solidFill>
            </a:endParaRPr>
          </a:p>
        </p:txBody>
      </p:sp>
      <p:sp>
        <p:nvSpPr>
          <p:cNvPr id="61" name="Freeform 34"/>
          <p:cNvSpPr>
            <a:spLocks noEditPoints="1"/>
          </p:cNvSpPr>
          <p:nvPr/>
        </p:nvSpPr>
        <p:spPr bwMode="auto">
          <a:xfrm>
            <a:off x="334080" y="1642521"/>
            <a:ext cx="334257" cy="343054"/>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p:spPr>
        <p:txBody>
          <a:bodyPr vert="horz" wrap="square" lIns="91440" tIns="45720" rIns="91440" bIns="45720" numCol="1" anchor="t" anchorCtr="0" compatLnSpc="1"/>
          <a:lstStyle/>
          <a:p>
            <a:endParaRPr lang="zh-CN" altLang="en-US" sz="1500">
              <a:solidFill>
                <a:prstClr val="black"/>
              </a:solidFill>
            </a:endParaRPr>
          </a:p>
        </p:txBody>
      </p:sp>
      <p:sp>
        <p:nvSpPr>
          <p:cNvPr id="62" name="Freeform 26"/>
          <p:cNvSpPr>
            <a:spLocks noEditPoints="1"/>
          </p:cNvSpPr>
          <p:nvPr/>
        </p:nvSpPr>
        <p:spPr bwMode="auto">
          <a:xfrm>
            <a:off x="2143343" y="1663271"/>
            <a:ext cx="305788" cy="302082"/>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bg1"/>
          </a:solidFill>
          <a:ln>
            <a:noFill/>
          </a:ln>
        </p:spPr>
        <p:txBody>
          <a:bodyPr vert="horz" wrap="square" lIns="91440" tIns="45720" rIns="91440" bIns="45720" numCol="1" anchor="t" anchorCtr="0" compatLnSpc="1"/>
          <a:lstStyle/>
          <a:p>
            <a:endParaRPr lang="zh-CN" altLang="en-US" sz="1500">
              <a:solidFill>
                <a:prstClr val="black"/>
              </a:solidFill>
            </a:endParaRPr>
          </a:p>
        </p:txBody>
      </p:sp>
      <p:sp>
        <p:nvSpPr>
          <p:cNvPr id="63" name="Freeform 35"/>
          <p:cNvSpPr>
            <a:spLocks noEditPoints="1"/>
          </p:cNvSpPr>
          <p:nvPr/>
        </p:nvSpPr>
        <p:spPr bwMode="auto">
          <a:xfrm>
            <a:off x="5800409" y="1679567"/>
            <a:ext cx="294065" cy="318039"/>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chemeClr val="bg1"/>
          </a:solidFill>
          <a:ln>
            <a:noFill/>
          </a:ln>
        </p:spPr>
        <p:txBody>
          <a:bodyPr vert="horz" wrap="square" lIns="91440" tIns="45720" rIns="91440" bIns="45720" numCol="1" anchor="t" anchorCtr="0" compatLnSpc="1"/>
          <a:lstStyle/>
          <a:p>
            <a:endParaRPr lang="zh-CN" altLang="en-US" sz="1500">
              <a:solidFill>
                <a:prstClr val="black"/>
              </a:solidFill>
            </a:endParaRPr>
          </a:p>
        </p:txBody>
      </p:sp>
      <p:sp>
        <p:nvSpPr>
          <p:cNvPr id="65" name="Freeform 20"/>
          <p:cNvSpPr>
            <a:spLocks noEditPoints="1"/>
          </p:cNvSpPr>
          <p:nvPr/>
        </p:nvSpPr>
        <p:spPr bwMode="auto">
          <a:xfrm>
            <a:off x="3997498" y="1635646"/>
            <a:ext cx="287664" cy="361960"/>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bg1"/>
          </a:solidFill>
          <a:ln>
            <a:noFill/>
          </a:ln>
        </p:spPr>
        <p:txBody>
          <a:bodyPr vert="horz" wrap="square" lIns="91440" tIns="45720" rIns="91440" bIns="45720" numCol="1" anchor="t" anchorCtr="0" compatLnSpc="1"/>
          <a:lstStyle/>
          <a:p>
            <a:endParaRPr lang="zh-CN" altLang="en-US" sz="1500">
              <a:solidFill>
                <a:prstClr val="black"/>
              </a:solidFill>
            </a:endParaRPr>
          </a:p>
        </p:txBody>
      </p:sp>
      <p:grpSp>
        <p:nvGrpSpPr>
          <p:cNvPr id="14" name="组合 13"/>
          <p:cNvGrpSpPr/>
          <p:nvPr/>
        </p:nvGrpSpPr>
        <p:grpSpPr>
          <a:xfrm>
            <a:off x="7289165" y="1529715"/>
            <a:ext cx="1696720" cy="1841500"/>
            <a:chOff x="11479" y="2409"/>
            <a:chExt cx="2672" cy="2900"/>
          </a:xfrm>
        </p:grpSpPr>
        <p:grpSp>
          <p:nvGrpSpPr>
            <p:cNvPr id="3" name="组合 2"/>
            <p:cNvGrpSpPr/>
            <p:nvPr/>
          </p:nvGrpSpPr>
          <p:grpSpPr>
            <a:xfrm>
              <a:off x="11479" y="2637"/>
              <a:ext cx="2673" cy="2673"/>
              <a:chOff x="1278794" y="3334906"/>
              <a:chExt cx="914014" cy="914014"/>
            </a:xfrm>
          </p:grpSpPr>
          <p:grpSp>
            <p:nvGrpSpPr>
              <p:cNvPr id="4" name="组合 3"/>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6" name="椭圆 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C00000"/>
                    </a:solidFill>
                    <a:latin typeface="微软雅黑" panose="020B0503020204020204" pitchFamily="34" charset="-122"/>
                    <a:ea typeface="微软雅黑" panose="020B0503020204020204" pitchFamily="34" charset="-122"/>
                  </a:endParaRPr>
                </a:p>
              </p:txBody>
            </p:sp>
          </p:grpSp>
          <p:sp>
            <p:nvSpPr>
              <p:cNvPr id="7" name="TextBox 53"/>
              <p:cNvSpPr txBox="1"/>
              <p:nvPr/>
            </p:nvSpPr>
            <p:spPr>
              <a:xfrm>
                <a:off x="1358342" y="3646831"/>
                <a:ext cx="755010" cy="247909"/>
              </a:xfrm>
              <a:prstGeom prst="rect">
                <a:avLst/>
              </a:prstGeom>
              <a:noFill/>
            </p:spPr>
            <p:txBody>
              <a:bodyPr wrap="none" rtlCol="0">
                <a:spAutoFit/>
              </a:bodyPr>
              <a:lstStyle/>
              <a:p>
                <a:pPr algn="ctr"/>
                <a:r>
                  <a:rPr lang="zh-CN" altLang="zh-CN" sz="2400" b="1" dirty="0" smtClean="0">
                    <a:solidFill>
                      <a:srgbClr val="C00000"/>
                    </a:solidFill>
                    <a:latin typeface="微软雅黑" panose="020B0503020204020204" pitchFamily="34" charset="-122"/>
                    <a:ea typeface="微软雅黑" panose="020B0503020204020204" pitchFamily="34" charset="-122"/>
                  </a:rPr>
                  <a:t>配送作业</a:t>
                </a:r>
              </a:p>
            </p:txBody>
          </p:sp>
        </p:grpSp>
        <p:sp>
          <p:nvSpPr>
            <p:cNvPr id="9" name="椭圆 8"/>
            <p:cNvSpPr/>
            <p:nvPr/>
          </p:nvSpPr>
          <p:spPr>
            <a:xfrm>
              <a:off x="11617" y="2409"/>
              <a:ext cx="1016" cy="1016"/>
            </a:xfrm>
            <a:prstGeom prst="ellipse">
              <a:avLst/>
            </a:pr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solidFill>
                  <a:prstClr val="white"/>
                </a:solidFill>
              </a:endParaRPr>
            </a:p>
          </p:txBody>
        </p:sp>
        <p:sp>
          <p:nvSpPr>
            <p:cNvPr id="13" name="Freeform 12"/>
            <p:cNvSpPr>
              <a:spLocks noEditPoints="1"/>
            </p:cNvSpPr>
            <p:nvPr/>
          </p:nvSpPr>
          <p:spPr bwMode="auto">
            <a:xfrm>
              <a:off x="11798" y="2582"/>
              <a:ext cx="654" cy="654"/>
            </a:xfrm>
            <a:custGeom>
              <a:avLst/>
              <a:gdLst>
                <a:gd name="T0" fmla="*/ 473 w 548"/>
                <a:gd name="T1" fmla="*/ 86 h 548"/>
                <a:gd name="T2" fmla="*/ 468 w 548"/>
                <a:gd name="T3" fmla="*/ 82 h 548"/>
                <a:gd name="T4" fmla="*/ 464 w 548"/>
                <a:gd name="T5" fmla="*/ 77 h 548"/>
                <a:gd name="T6" fmla="*/ 458 w 548"/>
                <a:gd name="T7" fmla="*/ 73 h 548"/>
                <a:gd name="T8" fmla="*/ 90 w 548"/>
                <a:gd name="T9" fmla="*/ 73 h 548"/>
                <a:gd name="T10" fmla="*/ 86 w 548"/>
                <a:gd name="T11" fmla="*/ 77 h 548"/>
                <a:gd name="T12" fmla="*/ 81 w 548"/>
                <a:gd name="T13" fmla="*/ 82 h 548"/>
                <a:gd name="T14" fmla="*/ 75 w 548"/>
                <a:gd name="T15" fmla="*/ 86 h 548"/>
                <a:gd name="T16" fmla="*/ 0 w 548"/>
                <a:gd name="T17" fmla="*/ 273 h 548"/>
                <a:gd name="T18" fmla="*/ 90 w 548"/>
                <a:gd name="T19" fmla="*/ 476 h 548"/>
                <a:gd name="T20" fmla="*/ 458 w 548"/>
                <a:gd name="T21" fmla="*/ 476 h 548"/>
                <a:gd name="T22" fmla="*/ 548 w 548"/>
                <a:gd name="T23" fmla="*/ 273 h 548"/>
                <a:gd name="T24" fmla="*/ 229 w 548"/>
                <a:gd name="T25" fmla="*/ 37 h 548"/>
                <a:gd name="T26" fmla="*/ 112 w 548"/>
                <a:gd name="T27" fmla="*/ 95 h 548"/>
                <a:gd name="T28" fmla="*/ 90 w 548"/>
                <a:gd name="T29" fmla="*/ 118 h 548"/>
                <a:gd name="T30" fmla="*/ 120 w 548"/>
                <a:gd name="T31" fmla="*/ 259 h 548"/>
                <a:gd name="T32" fmla="*/ 90 w 548"/>
                <a:gd name="T33" fmla="*/ 118 h 548"/>
                <a:gd name="T34" fmla="*/ 120 w 548"/>
                <a:gd name="T35" fmla="*/ 290 h 548"/>
                <a:gd name="T36" fmla="*/ 90 w 548"/>
                <a:gd name="T37" fmla="*/ 430 h 548"/>
                <a:gd name="T38" fmla="*/ 112 w 548"/>
                <a:gd name="T39" fmla="*/ 454 h 548"/>
                <a:gd name="T40" fmla="*/ 229 w 548"/>
                <a:gd name="T41" fmla="*/ 511 h 548"/>
                <a:gd name="T42" fmla="*/ 259 w 548"/>
                <a:gd name="T43" fmla="*/ 493 h 548"/>
                <a:gd name="T44" fmla="*/ 217 w 548"/>
                <a:gd name="T45" fmla="*/ 456 h 548"/>
                <a:gd name="T46" fmla="*/ 185 w 548"/>
                <a:gd name="T47" fmla="*/ 408 h 548"/>
                <a:gd name="T48" fmla="*/ 259 w 548"/>
                <a:gd name="T49" fmla="*/ 493 h 548"/>
                <a:gd name="T50" fmla="*/ 171 w 548"/>
                <a:gd name="T51" fmla="*/ 378 h 548"/>
                <a:gd name="T52" fmla="*/ 154 w 548"/>
                <a:gd name="T53" fmla="*/ 315 h 548"/>
                <a:gd name="T54" fmla="*/ 259 w 548"/>
                <a:gd name="T55" fmla="*/ 290 h 548"/>
                <a:gd name="T56" fmla="*/ 259 w 548"/>
                <a:gd name="T57" fmla="*/ 259 h 548"/>
                <a:gd name="T58" fmla="*/ 154 w 548"/>
                <a:gd name="T59" fmla="*/ 232 h 548"/>
                <a:gd name="T60" fmla="*/ 171 w 548"/>
                <a:gd name="T61" fmla="*/ 170 h 548"/>
                <a:gd name="T62" fmla="*/ 259 w 548"/>
                <a:gd name="T63" fmla="*/ 259 h 548"/>
                <a:gd name="T64" fmla="*/ 185 w 548"/>
                <a:gd name="T65" fmla="*/ 141 h 548"/>
                <a:gd name="T66" fmla="*/ 217 w 548"/>
                <a:gd name="T67" fmla="*/ 92 h 548"/>
                <a:gd name="T68" fmla="*/ 259 w 548"/>
                <a:gd name="T69" fmla="*/ 53 h 548"/>
                <a:gd name="T70" fmla="*/ 515 w 548"/>
                <a:gd name="T71" fmla="*/ 259 h 548"/>
                <a:gd name="T72" fmla="*/ 406 w 548"/>
                <a:gd name="T73" fmla="*/ 155 h 548"/>
                <a:gd name="T74" fmla="*/ 515 w 548"/>
                <a:gd name="T75" fmla="*/ 259 h 548"/>
                <a:gd name="T76" fmla="*/ 393 w 548"/>
                <a:gd name="T77" fmla="*/ 127 h 548"/>
                <a:gd name="T78" fmla="*/ 436 w 548"/>
                <a:gd name="T79" fmla="*/ 95 h 548"/>
                <a:gd name="T80" fmla="*/ 304 w 548"/>
                <a:gd name="T81" fmla="*/ 65 h 548"/>
                <a:gd name="T82" fmla="*/ 353 w 548"/>
                <a:gd name="T83" fmla="*/ 123 h 548"/>
                <a:gd name="T84" fmla="*/ 289 w 548"/>
                <a:gd name="T85" fmla="*/ 157 h 548"/>
                <a:gd name="T86" fmla="*/ 289 w 548"/>
                <a:gd name="T87" fmla="*/ 189 h 548"/>
                <a:gd name="T88" fmla="*/ 385 w 548"/>
                <a:gd name="T89" fmla="*/ 194 h 548"/>
                <a:gd name="T90" fmla="*/ 397 w 548"/>
                <a:gd name="T91" fmla="*/ 259 h 548"/>
                <a:gd name="T92" fmla="*/ 289 w 548"/>
                <a:gd name="T93" fmla="*/ 189 h 548"/>
                <a:gd name="T94" fmla="*/ 397 w 548"/>
                <a:gd name="T95" fmla="*/ 290 h 548"/>
                <a:gd name="T96" fmla="*/ 385 w 548"/>
                <a:gd name="T97" fmla="*/ 355 h 548"/>
                <a:gd name="T98" fmla="*/ 289 w 548"/>
                <a:gd name="T99" fmla="*/ 359 h 548"/>
                <a:gd name="T100" fmla="*/ 289 w 548"/>
                <a:gd name="T101" fmla="*/ 493 h 548"/>
                <a:gd name="T102" fmla="*/ 363 w 548"/>
                <a:gd name="T103" fmla="*/ 408 h 548"/>
                <a:gd name="T104" fmla="*/ 331 w 548"/>
                <a:gd name="T105" fmla="*/ 456 h 548"/>
                <a:gd name="T106" fmla="*/ 289 w 548"/>
                <a:gd name="T107" fmla="*/ 493 h 548"/>
                <a:gd name="T108" fmla="*/ 393 w 548"/>
                <a:gd name="T109" fmla="*/ 421 h 548"/>
                <a:gd name="T110" fmla="*/ 319 w 548"/>
                <a:gd name="T111" fmla="*/ 511 h 548"/>
                <a:gd name="T112" fmla="*/ 406 w 548"/>
                <a:gd name="T113" fmla="*/ 392 h 548"/>
                <a:gd name="T114" fmla="*/ 515 w 548"/>
                <a:gd name="T115" fmla="*/ 290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8" h="548">
                  <a:moveTo>
                    <a:pt x="481" y="95"/>
                  </a:moveTo>
                  <a:cubicBezTo>
                    <a:pt x="478" y="92"/>
                    <a:pt x="475" y="89"/>
                    <a:pt x="473" y="86"/>
                  </a:cubicBezTo>
                  <a:cubicBezTo>
                    <a:pt x="473" y="86"/>
                    <a:pt x="473" y="86"/>
                    <a:pt x="471" y="84"/>
                  </a:cubicBezTo>
                  <a:cubicBezTo>
                    <a:pt x="471" y="83"/>
                    <a:pt x="470" y="83"/>
                    <a:pt x="468" y="82"/>
                  </a:cubicBezTo>
                  <a:cubicBezTo>
                    <a:pt x="468" y="82"/>
                    <a:pt x="468" y="80"/>
                    <a:pt x="467" y="80"/>
                  </a:cubicBezTo>
                  <a:cubicBezTo>
                    <a:pt x="467" y="79"/>
                    <a:pt x="465" y="77"/>
                    <a:pt x="464" y="77"/>
                  </a:cubicBezTo>
                  <a:cubicBezTo>
                    <a:pt x="462" y="76"/>
                    <a:pt x="462" y="76"/>
                    <a:pt x="462" y="76"/>
                  </a:cubicBezTo>
                  <a:cubicBezTo>
                    <a:pt x="461" y="74"/>
                    <a:pt x="459" y="73"/>
                    <a:pt x="458" y="73"/>
                  </a:cubicBezTo>
                  <a:cubicBezTo>
                    <a:pt x="411" y="27"/>
                    <a:pt x="346" y="0"/>
                    <a:pt x="275" y="0"/>
                  </a:cubicBezTo>
                  <a:cubicBezTo>
                    <a:pt x="204" y="0"/>
                    <a:pt x="139" y="27"/>
                    <a:pt x="90" y="73"/>
                  </a:cubicBezTo>
                  <a:cubicBezTo>
                    <a:pt x="89" y="73"/>
                    <a:pt x="87" y="74"/>
                    <a:pt x="86" y="76"/>
                  </a:cubicBezTo>
                  <a:cubicBezTo>
                    <a:pt x="86" y="76"/>
                    <a:pt x="86" y="76"/>
                    <a:pt x="86" y="77"/>
                  </a:cubicBezTo>
                  <a:cubicBezTo>
                    <a:pt x="84" y="77"/>
                    <a:pt x="83" y="79"/>
                    <a:pt x="81" y="80"/>
                  </a:cubicBezTo>
                  <a:cubicBezTo>
                    <a:pt x="81" y="82"/>
                    <a:pt x="81" y="82"/>
                    <a:pt x="81" y="82"/>
                  </a:cubicBezTo>
                  <a:cubicBezTo>
                    <a:pt x="80" y="83"/>
                    <a:pt x="78" y="83"/>
                    <a:pt x="77" y="84"/>
                  </a:cubicBezTo>
                  <a:cubicBezTo>
                    <a:pt x="77" y="86"/>
                    <a:pt x="77" y="86"/>
                    <a:pt x="75" y="86"/>
                  </a:cubicBezTo>
                  <a:cubicBezTo>
                    <a:pt x="74" y="89"/>
                    <a:pt x="71" y="92"/>
                    <a:pt x="68" y="95"/>
                  </a:cubicBezTo>
                  <a:cubicBezTo>
                    <a:pt x="25" y="144"/>
                    <a:pt x="0" y="206"/>
                    <a:pt x="0" y="273"/>
                  </a:cubicBezTo>
                  <a:cubicBezTo>
                    <a:pt x="0" y="343"/>
                    <a:pt x="25" y="405"/>
                    <a:pt x="68" y="454"/>
                  </a:cubicBezTo>
                  <a:cubicBezTo>
                    <a:pt x="74" y="461"/>
                    <a:pt x="83" y="468"/>
                    <a:pt x="90" y="476"/>
                  </a:cubicBezTo>
                  <a:cubicBezTo>
                    <a:pt x="139" y="520"/>
                    <a:pt x="204" y="548"/>
                    <a:pt x="275" y="548"/>
                  </a:cubicBezTo>
                  <a:cubicBezTo>
                    <a:pt x="346" y="548"/>
                    <a:pt x="409" y="520"/>
                    <a:pt x="458" y="476"/>
                  </a:cubicBezTo>
                  <a:cubicBezTo>
                    <a:pt x="467" y="468"/>
                    <a:pt x="474" y="461"/>
                    <a:pt x="481" y="454"/>
                  </a:cubicBezTo>
                  <a:cubicBezTo>
                    <a:pt x="523" y="405"/>
                    <a:pt x="548" y="343"/>
                    <a:pt x="548" y="273"/>
                  </a:cubicBezTo>
                  <a:cubicBezTo>
                    <a:pt x="548" y="206"/>
                    <a:pt x="523" y="144"/>
                    <a:pt x="481" y="95"/>
                  </a:cubicBezTo>
                  <a:close/>
                  <a:moveTo>
                    <a:pt x="229" y="37"/>
                  </a:moveTo>
                  <a:cubicBezTo>
                    <a:pt x="199" y="61"/>
                    <a:pt x="174" y="92"/>
                    <a:pt x="157" y="127"/>
                  </a:cubicBezTo>
                  <a:cubicBezTo>
                    <a:pt x="140" y="118"/>
                    <a:pt x="126" y="107"/>
                    <a:pt x="112" y="95"/>
                  </a:cubicBezTo>
                  <a:cubicBezTo>
                    <a:pt x="145" y="65"/>
                    <a:pt x="185" y="45"/>
                    <a:pt x="229" y="37"/>
                  </a:cubicBezTo>
                  <a:close/>
                  <a:moveTo>
                    <a:pt x="90" y="118"/>
                  </a:moveTo>
                  <a:cubicBezTo>
                    <a:pt x="106" y="133"/>
                    <a:pt x="124" y="145"/>
                    <a:pt x="142" y="155"/>
                  </a:cubicBezTo>
                  <a:cubicBezTo>
                    <a:pt x="130" y="188"/>
                    <a:pt x="121" y="222"/>
                    <a:pt x="120" y="259"/>
                  </a:cubicBezTo>
                  <a:cubicBezTo>
                    <a:pt x="34" y="259"/>
                    <a:pt x="34" y="259"/>
                    <a:pt x="34" y="259"/>
                  </a:cubicBezTo>
                  <a:cubicBezTo>
                    <a:pt x="37" y="206"/>
                    <a:pt x="58" y="157"/>
                    <a:pt x="90" y="118"/>
                  </a:cubicBezTo>
                  <a:close/>
                  <a:moveTo>
                    <a:pt x="34" y="290"/>
                  </a:moveTo>
                  <a:cubicBezTo>
                    <a:pt x="120" y="290"/>
                    <a:pt x="120" y="290"/>
                    <a:pt x="120" y="290"/>
                  </a:cubicBezTo>
                  <a:cubicBezTo>
                    <a:pt x="121" y="327"/>
                    <a:pt x="130" y="361"/>
                    <a:pt x="142" y="392"/>
                  </a:cubicBezTo>
                  <a:cubicBezTo>
                    <a:pt x="124" y="402"/>
                    <a:pt x="106" y="415"/>
                    <a:pt x="90" y="430"/>
                  </a:cubicBezTo>
                  <a:cubicBezTo>
                    <a:pt x="58" y="392"/>
                    <a:pt x="37" y="343"/>
                    <a:pt x="34" y="290"/>
                  </a:cubicBezTo>
                  <a:close/>
                  <a:moveTo>
                    <a:pt x="112" y="454"/>
                  </a:moveTo>
                  <a:cubicBezTo>
                    <a:pt x="126" y="440"/>
                    <a:pt x="140" y="430"/>
                    <a:pt x="157" y="421"/>
                  </a:cubicBezTo>
                  <a:cubicBezTo>
                    <a:pt x="174" y="456"/>
                    <a:pt x="199" y="486"/>
                    <a:pt x="229" y="511"/>
                  </a:cubicBezTo>
                  <a:cubicBezTo>
                    <a:pt x="185" y="502"/>
                    <a:pt x="145" y="482"/>
                    <a:pt x="112" y="454"/>
                  </a:cubicBezTo>
                  <a:close/>
                  <a:moveTo>
                    <a:pt x="259" y="493"/>
                  </a:moveTo>
                  <a:cubicBezTo>
                    <a:pt x="254" y="490"/>
                    <a:pt x="250" y="486"/>
                    <a:pt x="244" y="483"/>
                  </a:cubicBezTo>
                  <a:cubicBezTo>
                    <a:pt x="235" y="474"/>
                    <a:pt x="226" y="465"/>
                    <a:pt x="217" y="456"/>
                  </a:cubicBezTo>
                  <a:cubicBezTo>
                    <a:pt x="210" y="446"/>
                    <a:pt x="202" y="436"/>
                    <a:pt x="195" y="425"/>
                  </a:cubicBezTo>
                  <a:cubicBezTo>
                    <a:pt x="191" y="420"/>
                    <a:pt x="188" y="414"/>
                    <a:pt x="185" y="408"/>
                  </a:cubicBezTo>
                  <a:cubicBezTo>
                    <a:pt x="208" y="399"/>
                    <a:pt x="232" y="393"/>
                    <a:pt x="259" y="390"/>
                  </a:cubicBezTo>
                  <a:lnTo>
                    <a:pt x="259" y="493"/>
                  </a:lnTo>
                  <a:close/>
                  <a:moveTo>
                    <a:pt x="259" y="359"/>
                  </a:moveTo>
                  <a:cubicBezTo>
                    <a:pt x="227" y="361"/>
                    <a:pt x="198" y="368"/>
                    <a:pt x="171" y="378"/>
                  </a:cubicBezTo>
                  <a:cubicBezTo>
                    <a:pt x="168" y="371"/>
                    <a:pt x="166" y="362"/>
                    <a:pt x="163" y="355"/>
                  </a:cubicBezTo>
                  <a:cubicBezTo>
                    <a:pt x="158" y="341"/>
                    <a:pt x="157" y="328"/>
                    <a:pt x="154" y="315"/>
                  </a:cubicBezTo>
                  <a:cubicBezTo>
                    <a:pt x="152" y="307"/>
                    <a:pt x="152" y="299"/>
                    <a:pt x="151" y="290"/>
                  </a:cubicBezTo>
                  <a:cubicBezTo>
                    <a:pt x="259" y="290"/>
                    <a:pt x="259" y="290"/>
                    <a:pt x="259" y="290"/>
                  </a:cubicBezTo>
                  <a:lnTo>
                    <a:pt x="259" y="359"/>
                  </a:lnTo>
                  <a:close/>
                  <a:moveTo>
                    <a:pt x="259" y="259"/>
                  </a:moveTo>
                  <a:cubicBezTo>
                    <a:pt x="151" y="259"/>
                    <a:pt x="151" y="259"/>
                    <a:pt x="151" y="259"/>
                  </a:cubicBezTo>
                  <a:cubicBezTo>
                    <a:pt x="152" y="250"/>
                    <a:pt x="152" y="241"/>
                    <a:pt x="154" y="232"/>
                  </a:cubicBezTo>
                  <a:cubicBezTo>
                    <a:pt x="157" y="219"/>
                    <a:pt x="158" y="207"/>
                    <a:pt x="163" y="194"/>
                  </a:cubicBezTo>
                  <a:cubicBezTo>
                    <a:pt x="166" y="185"/>
                    <a:pt x="168" y="177"/>
                    <a:pt x="171" y="170"/>
                  </a:cubicBezTo>
                  <a:cubicBezTo>
                    <a:pt x="198" y="180"/>
                    <a:pt x="227" y="188"/>
                    <a:pt x="259" y="189"/>
                  </a:cubicBezTo>
                  <a:lnTo>
                    <a:pt x="259" y="259"/>
                  </a:lnTo>
                  <a:close/>
                  <a:moveTo>
                    <a:pt x="259" y="157"/>
                  </a:moveTo>
                  <a:cubicBezTo>
                    <a:pt x="232" y="155"/>
                    <a:pt x="208" y="149"/>
                    <a:pt x="185" y="141"/>
                  </a:cubicBezTo>
                  <a:cubicBezTo>
                    <a:pt x="188" y="135"/>
                    <a:pt x="191" y="129"/>
                    <a:pt x="195" y="123"/>
                  </a:cubicBezTo>
                  <a:cubicBezTo>
                    <a:pt x="202" y="113"/>
                    <a:pt x="210" y="102"/>
                    <a:pt x="217" y="92"/>
                  </a:cubicBezTo>
                  <a:cubicBezTo>
                    <a:pt x="226" y="83"/>
                    <a:pt x="235" y="74"/>
                    <a:pt x="244" y="65"/>
                  </a:cubicBezTo>
                  <a:cubicBezTo>
                    <a:pt x="250" y="61"/>
                    <a:pt x="254" y="58"/>
                    <a:pt x="259" y="53"/>
                  </a:cubicBezTo>
                  <a:lnTo>
                    <a:pt x="259" y="157"/>
                  </a:lnTo>
                  <a:close/>
                  <a:moveTo>
                    <a:pt x="515" y="259"/>
                  </a:moveTo>
                  <a:cubicBezTo>
                    <a:pt x="428" y="259"/>
                    <a:pt x="428" y="259"/>
                    <a:pt x="428" y="259"/>
                  </a:cubicBezTo>
                  <a:cubicBezTo>
                    <a:pt x="427" y="222"/>
                    <a:pt x="419" y="188"/>
                    <a:pt x="406" y="155"/>
                  </a:cubicBezTo>
                  <a:cubicBezTo>
                    <a:pt x="425" y="145"/>
                    <a:pt x="443" y="133"/>
                    <a:pt x="458" y="118"/>
                  </a:cubicBezTo>
                  <a:cubicBezTo>
                    <a:pt x="490" y="157"/>
                    <a:pt x="512" y="206"/>
                    <a:pt x="515" y="259"/>
                  </a:cubicBezTo>
                  <a:close/>
                  <a:moveTo>
                    <a:pt x="436" y="95"/>
                  </a:moveTo>
                  <a:cubicBezTo>
                    <a:pt x="422" y="107"/>
                    <a:pt x="408" y="118"/>
                    <a:pt x="393" y="127"/>
                  </a:cubicBezTo>
                  <a:cubicBezTo>
                    <a:pt x="374" y="92"/>
                    <a:pt x="349" y="61"/>
                    <a:pt x="319" y="37"/>
                  </a:cubicBezTo>
                  <a:cubicBezTo>
                    <a:pt x="363" y="45"/>
                    <a:pt x="403" y="65"/>
                    <a:pt x="436" y="95"/>
                  </a:cubicBezTo>
                  <a:close/>
                  <a:moveTo>
                    <a:pt x="289" y="53"/>
                  </a:moveTo>
                  <a:cubicBezTo>
                    <a:pt x="295" y="58"/>
                    <a:pt x="300" y="61"/>
                    <a:pt x="304" y="65"/>
                  </a:cubicBezTo>
                  <a:cubicBezTo>
                    <a:pt x="313" y="74"/>
                    <a:pt x="322" y="83"/>
                    <a:pt x="331" y="92"/>
                  </a:cubicBezTo>
                  <a:cubicBezTo>
                    <a:pt x="340" y="102"/>
                    <a:pt x="347" y="113"/>
                    <a:pt x="353" y="123"/>
                  </a:cubicBezTo>
                  <a:cubicBezTo>
                    <a:pt x="357" y="129"/>
                    <a:pt x="360" y="135"/>
                    <a:pt x="363" y="141"/>
                  </a:cubicBezTo>
                  <a:cubicBezTo>
                    <a:pt x="341" y="149"/>
                    <a:pt x="316" y="155"/>
                    <a:pt x="289" y="157"/>
                  </a:cubicBezTo>
                  <a:lnTo>
                    <a:pt x="289" y="53"/>
                  </a:lnTo>
                  <a:close/>
                  <a:moveTo>
                    <a:pt x="289" y="189"/>
                  </a:moveTo>
                  <a:cubicBezTo>
                    <a:pt x="321" y="188"/>
                    <a:pt x="350" y="180"/>
                    <a:pt x="378" y="170"/>
                  </a:cubicBezTo>
                  <a:cubicBezTo>
                    <a:pt x="381" y="177"/>
                    <a:pt x="384" y="185"/>
                    <a:pt x="385" y="194"/>
                  </a:cubicBezTo>
                  <a:cubicBezTo>
                    <a:pt x="390" y="207"/>
                    <a:pt x="393" y="219"/>
                    <a:pt x="394" y="232"/>
                  </a:cubicBezTo>
                  <a:cubicBezTo>
                    <a:pt x="396" y="241"/>
                    <a:pt x="397" y="250"/>
                    <a:pt x="397" y="259"/>
                  </a:cubicBezTo>
                  <a:cubicBezTo>
                    <a:pt x="289" y="259"/>
                    <a:pt x="289" y="259"/>
                    <a:pt x="289" y="259"/>
                  </a:cubicBezTo>
                  <a:lnTo>
                    <a:pt x="289" y="189"/>
                  </a:lnTo>
                  <a:close/>
                  <a:moveTo>
                    <a:pt x="289" y="290"/>
                  </a:moveTo>
                  <a:cubicBezTo>
                    <a:pt x="397" y="290"/>
                    <a:pt x="397" y="290"/>
                    <a:pt x="397" y="290"/>
                  </a:cubicBezTo>
                  <a:cubicBezTo>
                    <a:pt x="397" y="299"/>
                    <a:pt x="396" y="307"/>
                    <a:pt x="394" y="315"/>
                  </a:cubicBezTo>
                  <a:cubicBezTo>
                    <a:pt x="393" y="328"/>
                    <a:pt x="390" y="341"/>
                    <a:pt x="385" y="355"/>
                  </a:cubicBezTo>
                  <a:cubicBezTo>
                    <a:pt x="384" y="362"/>
                    <a:pt x="381" y="371"/>
                    <a:pt x="378" y="378"/>
                  </a:cubicBezTo>
                  <a:cubicBezTo>
                    <a:pt x="350" y="368"/>
                    <a:pt x="321" y="361"/>
                    <a:pt x="289" y="359"/>
                  </a:cubicBezTo>
                  <a:lnTo>
                    <a:pt x="289" y="290"/>
                  </a:lnTo>
                  <a:close/>
                  <a:moveTo>
                    <a:pt x="289" y="493"/>
                  </a:moveTo>
                  <a:cubicBezTo>
                    <a:pt x="289" y="390"/>
                    <a:pt x="289" y="390"/>
                    <a:pt x="289" y="390"/>
                  </a:cubicBezTo>
                  <a:cubicBezTo>
                    <a:pt x="316" y="393"/>
                    <a:pt x="341" y="399"/>
                    <a:pt x="363" y="408"/>
                  </a:cubicBezTo>
                  <a:cubicBezTo>
                    <a:pt x="360" y="414"/>
                    <a:pt x="357" y="420"/>
                    <a:pt x="353" y="425"/>
                  </a:cubicBezTo>
                  <a:cubicBezTo>
                    <a:pt x="347" y="436"/>
                    <a:pt x="340" y="446"/>
                    <a:pt x="331" y="456"/>
                  </a:cubicBezTo>
                  <a:cubicBezTo>
                    <a:pt x="322" y="465"/>
                    <a:pt x="313" y="474"/>
                    <a:pt x="304" y="483"/>
                  </a:cubicBezTo>
                  <a:cubicBezTo>
                    <a:pt x="300" y="486"/>
                    <a:pt x="295" y="490"/>
                    <a:pt x="289" y="493"/>
                  </a:cubicBezTo>
                  <a:close/>
                  <a:moveTo>
                    <a:pt x="319" y="511"/>
                  </a:moveTo>
                  <a:cubicBezTo>
                    <a:pt x="349" y="486"/>
                    <a:pt x="374" y="456"/>
                    <a:pt x="393" y="421"/>
                  </a:cubicBezTo>
                  <a:cubicBezTo>
                    <a:pt x="408" y="430"/>
                    <a:pt x="422" y="440"/>
                    <a:pt x="436" y="454"/>
                  </a:cubicBezTo>
                  <a:cubicBezTo>
                    <a:pt x="403" y="482"/>
                    <a:pt x="363" y="502"/>
                    <a:pt x="319" y="511"/>
                  </a:cubicBezTo>
                  <a:close/>
                  <a:moveTo>
                    <a:pt x="458" y="430"/>
                  </a:moveTo>
                  <a:cubicBezTo>
                    <a:pt x="443" y="415"/>
                    <a:pt x="425" y="402"/>
                    <a:pt x="406" y="392"/>
                  </a:cubicBezTo>
                  <a:cubicBezTo>
                    <a:pt x="419" y="361"/>
                    <a:pt x="427" y="327"/>
                    <a:pt x="428" y="290"/>
                  </a:cubicBezTo>
                  <a:cubicBezTo>
                    <a:pt x="515" y="290"/>
                    <a:pt x="515" y="290"/>
                    <a:pt x="515" y="290"/>
                  </a:cubicBezTo>
                  <a:cubicBezTo>
                    <a:pt x="512" y="343"/>
                    <a:pt x="490" y="392"/>
                    <a:pt x="458" y="430"/>
                  </a:cubicBezTo>
                  <a:close/>
                </a:path>
              </a:pathLst>
            </a:custGeom>
            <a:solidFill>
              <a:schemeClr val="bg1"/>
            </a:solidFill>
            <a:ln>
              <a:noFill/>
            </a:ln>
          </p:spPr>
          <p:txBody>
            <a:bodyPr/>
            <a:lstStyle/>
            <a:p>
              <a:pPr defTabSz="914400">
                <a:defRPr/>
              </a:pPr>
              <a:endParaRPr lang="en-AU" sz="2400" kern="0">
                <a:solidFill>
                  <a:srgbClr val="000000"/>
                </a:solidFill>
                <a:latin typeface="微软雅黑" panose="020B0503020204020204" pitchFamily="34" charset="-122"/>
                <a:ea typeface="Microsoft YaHei UI" panose="020B0503020204020204" charset="-122"/>
              </a:endParaRPr>
            </a:p>
          </p:txBody>
        </p:sp>
      </p:grpSp>
      <p:sp>
        <p:nvSpPr>
          <p:cNvPr id="11" name="矩形 10"/>
          <p:cNvSpPr/>
          <p:nvPr/>
        </p:nvSpPr>
        <p:spPr>
          <a:xfrm>
            <a:off x="134620" y="987425"/>
            <a:ext cx="8851900" cy="3456533"/>
          </a:xfrm>
          <a:prstGeom prst="rect">
            <a:avLst/>
          </a:prstGeom>
          <a:noFill/>
          <a:ln>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110666522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六、流通加工的类型</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68" name="文本框 67"/>
          <p:cNvSpPr txBox="1"/>
          <p:nvPr/>
        </p:nvSpPr>
        <p:spPr>
          <a:xfrm>
            <a:off x="35560" y="1131570"/>
            <a:ext cx="3738880" cy="706755"/>
          </a:xfrm>
          <a:prstGeom prst="rect">
            <a:avLst/>
          </a:prstGeom>
          <a:noFill/>
        </p:spPr>
        <p:txBody>
          <a:bodyPr wrap="none" rtlCol="0" anchor="t">
            <a:spAutoFit/>
          </a:bodyPr>
          <a:lstStyle/>
          <a:p>
            <a:r>
              <a:rPr lang="zh-CN" altLang="en-US" sz="4000" b="1" dirty="0">
                <a:latin typeface="微软雅黑" panose="020B0503020204020204" pitchFamily="34" charset="-122"/>
                <a:ea typeface="微软雅黑" panose="020B0503020204020204" pitchFamily="34" charset="-122"/>
                <a:cs typeface="Times New Roman" panose="02020603050405020304" pitchFamily="18" charset="0"/>
                <a:sym typeface="+mn-ea"/>
              </a:rPr>
              <a:t>增效性流通加工</a:t>
            </a:r>
          </a:p>
        </p:txBody>
      </p:sp>
      <p:grpSp>
        <p:nvGrpSpPr>
          <p:cNvPr id="32" name="组合 31"/>
          <p:cNvGrpSpPr/>
          <p:nvPr/>
        </p:nvGrpSpPr>
        <p:grpSpPr>
          <a:xfrm>
            <a:off x="664225" y="2547937"/>
            <a:ext cx="2000870" cy="1694733"/>
            <a:chOff x="1199702" y="3334906"/>
            <a:chExt cx="1079122" cy="914014"/>
          </a:xfrm>
        </p:grpSpPr>
        <p:grpSp>
          <p:nvGrpSpPr>
            <p:cNvPr id="33" name="组合 3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5">
                  <a:solidFill>
                    <a:srgbClr val="C00000"/>
                  </a:solidFill>
                  <a:latin typeface="微软雅黑" panose="020B0503020204020204" pitchFamily="34" charset="-122"/>
                  <a:ea typeface="微软雅黑" panose="020B0503020204020204" pitchFamily="34" charset="-122"/>
                </a:endParaRPr>
              </a:p>
            </p:txBody>
          </p:sp>
          <p:sp>
            <p:nvSpPr>
              <p:cNvPr id="36" name="椭圆 3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5">
                  <a:solidFill>
                    <a:srgbClr val="C00000"/>
                  </a:solidFill>
                  <a:latin typeface="微软雅黑" panose="020B0503020204020204" pitchFamily="34" charset="-122"/>
                  <a:ea typeface="微软雅黑" panose="020B0503020204020204" pitchFamily="34" charset="-122"/>
                </a:endParaRPr>
              </a:p>
            </p:txBody>
          </p:sp>
        </p:grpSp>
        <p:sp>
          <p:nvSpPr>
            <p:cNvPr id="34" name="TextBox 33"/>
            <p:cNvSpPr txBox="1"/>
            <p:nvPr/>
          </p:nvSpPr>
          <p:spPr>
            <a:xfrm>
              <a:off x="1199702" y="3667630"/>
              <a:ext cx="1079122" cy="447348"/>
            </a:xfrm>
            <a:prstGeom prst="rect">
              <a:avLst/>
            </a:prstGeom>
            <a:noFill/>
          </p:spPr>
          <p:txBody>
            <a:bodyPr wrap="none" rtlCol="0">
              <a:spAutoFit/>
              <a:scene3d>
                <a:camera prst="orthographicFront"/>
                <a:lightRig rig="soft" dir="t">
                  <a:rot lat="0" lon="0" rev="15600000"/>
                </a:lightRig>
              </a:scene3d>
              <a:sp3d extrusionH="57150" prstMaterial="softEdge">
                <a:bevelT w="25400" h="38100"/>
              </a:sp3d>
            </a:bodyPr>
            <a:lstStyle/>
            <a:p>
              <a:pPr algn="ctr"/>
              <a:r>
                <a:rPr lang="en-US" altLang="zh-CN" sz="2395" b="1" dirty="0" smtClean="0">
                  <a:solidFill>
                    <a:schemeClr val="tx1"/>
                  </a:solidFill>
                  <a:effectLst/>
                  <a:latin typeface="微软雅黑" panose="020B0503020204020204" pitchFamily="34" charset="-122"/>
                  <a:ea typeface="微软雅黑" panose="020B0503020204020204" pitchFamily="34" charset="-122"/>
                </a:rPr>
                <a:t>6.</a:t>
              </a:r>
              <a:r>
                <a:rPr lang="zh-CN" altLang="en-US" sz="2395" b="1" dirty="0" smtClean="0">
                  <a:solidFill>
                    <a:schemeClr val="tx1"/>
                  </a:solidFill>
                  <a:effectLst/>
                  <a:latin typeface="微软雅黑" panose="020B0503020204020204" pitchFamily="34" charset="-122"/>
                  <a:ea typeface="微软雅黑" panose="020B0503020204020204" pitchFamily="34" charset="-122"/>
                </a:rPr>
                <a:t>适应</a:t>
              </a:r>
              <a:r>
                <a:rPr lang="zh-CN" altLang="en-US" sz="2395" b="1" dirty="0">
                  <a:solidFill>
                    <a:schemeClr val="tx1"/>
                  </a:solidFill>
                  <a:effectLst/>
                  <a:latin typeface="微软雅黑" panose="020B0503020204020204" pitchFamily="34" charset="-122"/>
                  <a:ea typeface="微软雅黑" panose="020B0503020204020204" pitchFamily="34" charset="-122"/>
                </a:rPr>
                <a:t>多样性</a:t>
              </a:r>
            </a:p>
            <a:p>
              <a:pPr algn="ctr"/>
              <a:r>
                <a:rPr lang="zh-CN" altLang="en-US" sz="2395" b="1" dirty="0">
                  <a:solidFill>
                    <a:schemeClr val="tx1"/>
                  </a:solidFill>
                  <a:effectLst/>
                  <a:latin typeface="微软雅黑" panose="020B0503020204020204" pitchFamily="34" charset="-122"/>
                  <a:ea typeface="微软雅黑" panose="020B0503020204020204" pitchFamily="34" charset="-122"/>
                </a:rPr>
                <a:t>需求</a:t>
              </a:r>
            </a:p>
          </p:txBody>
        </p:sp>
      </p:grpSp>
      <p:grpSp>
        <p:nvGrpSpPr>
          <p:cNvPr id="37" name="组合 36"/>
          <p:cNvGrpSpPr/>
          <p:nvPr/>
        </p:nvGrpSpPr>
        <p:grpSpPr>
          <a:xfrm>
            <a:off x="2628213" y="2551641"/>
            <a:ext cx="1694732" cy="1694733"/>
            <a:chOff x="1278794" y="3334906"/>
            <a:chExt cx="914014" cy="914014"/>
          </a:xfrm>
        </p:grpSpPr>
        <p:grpSp>
          <p:nvGrpSpPr>
            <p:cNvPr id="2" name="组合 1"/>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5">
                  <a:solidFill>
                    <a:srgbClr val="C00000"/>
                  </a:solidFill>
                  <a:latin typeface="微软雅黑" panose="020B0503020204020204" pitchFamily="34" charset="-122"/>
                  <a:ea typeface="微软雅黑" panose="020B0503020204020204" pitchFamily="34" charset="-122"/>
                </a:endParaRPr>
              </a:p>
            </p:txBody>
          </p:sp>
          <p:sp>
            <p:nvSpPr>
              <p:cNvPr id="41" name="椭圆 4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5">
                  <a:solidFill>
                    <a:srgbClr val="C00000"/>
                  </a:solidFill>
                  <a:latin typeface="微软雅黑" panose="020B0503020204020204" pitchFamily="34" charset="-122"/>
                  <a:ea typeface="微软雅黑" panose="020B0503020204020204" pitchFamily="34" charset="-122"/>
                </a:endParaRPr>
              </a:p>
            </p:txBody>
          </p:sp>
        </p:grpSp>
        <p:sp>
          <p:nvSpPr>
            <p:cNvPr id="3" name="TextBox 38"/>
            <p:cNvSpPr txBox="1"/>
            <p:nvPr/>
          </p:nvSpPr>
          <p:spPr>
            <a:xfrm>
              <a:off x="1279283" y="3665632"/>
              <a:ext cx="913130" cy="248573"/>
            </a:xfrm>
            <a:prstGeom prst="rect">
              <a:avLst/>
            </a:prstGeom>
            <a:noFill/>
          </p:spPr>
          <p:txBody>
            <a:bodyPr wrap="none" rtlCol="0">
              <a:spAutoFit/>
            </a:bodyPr>
            <a:lstStyle/>
            <a:p>
              <a:pPr algn="ctr"/>
              <a:r>
                <a:rPr lang="en-US" altLang="zh-CN" sz="2395" b="1" dirty="0" smtClean="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7.</a:t>
              </a:r>
              <a:r>
                <a:rPr lang="zh-CN" altLang="en-US" sz="2395" b="1" dirty="0" smtClean="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方便</a:t>
              </a:r>
              <a:r>
                <a:rPr lang="zh-CN" altLang="en-US" sz="2395"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消费</a:t>
              </a:r>
            </a:p>
          </p:txBody>
        </p:sp>
      </p:grpSp>
      <p:grpSp>
        <p:nvGrpSpPr>
          <p:cNvPr id="46" name="组合 45"/>
          <p:cNvGrpSpPr/>
          <p:nvPr/>
        </p:nvGrpSpPr>
        <p:grpSpPr>
          <a:xfrm>
            <a:off x="4424909" y="2547937"/>
            <a:ext cx="1694732" cy="1694733"/>
            <a:chOff x="1278794" y="3334906"/>
            <a:chExt cx="914014" cy="914014"/>
          </a:xfrm>
        </p:grpSpPr>
        <p:grpSp>
          <p:nvGrpSpPr>
            <p:cNvPr id="48" name="组合 4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5">
                  <a:solidFill>
                    <a:srgbClr val="C00000"/>
                  </a:solidFill>
                  <a:latin typeface="微软雅黑" panose="020B0503020204020204" pitchFamily="34" charset="-122"/>
                  <a:ea typeface="微软雅黑" panose="020B0503020204020204" pitchFamily="34" charset="-122"/>
                </a:endParaRPr>
              </a:p>
            </p:txBody>
          </p:sp>
          <p:sp>
            <p:nvSpPr>
              <p:cNvPr id="5" name="椭圆 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5">
                  <a:solidFill>
                    <a:srgbClr val="C00000"/>
                  </a:solidFill>
                  <a:latin typeface="微软雅黑" panose="020B0503020204020204" pitchFamily="34" charset="-122"/>
                  <a:ea typeface="微软雅黑" panose="020B0503020204020204" pitchFamily="34" charset="-122"/>
                </a:endParaRPr>
              </a:p>
            </p:txBody>
          </p:sp>
        </p:grpSp>
        <p:sp>
          <p:nvSpPr>
            <p:cNvPr id="49" name="TextBox 48"/>
            <p:cNvSpPr txBox="1"/>
            <p:nvPr/>
          </p:nvSpPr>
          <p:spPr>
            <a:xfrm>
              <a:off x="1278940" y="3667630"/>
              <a:ext cx="913130" cy="248573"/>
            </a:xfrm>
            <a:prstGeom prst="rect">
              <a:avLst/>
            </a:prstGeom>
            <a:noFill/>
          </p:spPr>
          <p:txBody>
            <a:bodyPr wrap="none" rtlCol="0">
              <a:spAutoFit/>
            </a:bodyPr>
            <a:lstStyle/>
            <a:p>
              <a:pPr algn="ctr"/>
              <a:r>
                <a:rPr lang="en-US" altLang="zh-CN" sz="2395" b="1" dirty="0" smtClean="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8.</a:t>
              </a:r>
              <a:r>
                <a:rPr lang="zh-CN" altLang="en-US" sz="2395" b="1" dirty="0" smtClean="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弥补</a:t>
              </a:r>
              <a:r>
                <a:rPr lang="zh-CN" altLang="en-US" sz="2395"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生产</a:t>
              </a:r>
            </a:p>
          </p:txBody>
        </p:sp>
      </p:grpSp>
      <p:grpSp>
        <p:nvGrpSpPr>
          <p:cNvPr id="6" name="组合 5"/>
          <p:cNvGrpSpPr/>
          <p:nvPr/>
        </p:nvGrpSpPr>
        <p:grpSpPr>
          <a:xfrm>
            <a:off x="6209755" y="2554801"/>
            <a:ext cx="1694732" cy="1694733"/>
            <a:chOff x="1278794" y="3334906"/>
            <a:chExt cx="914014" cy="914014"/>
          </a:xfrm>
        </p:grpSpPr>
        <p:grpSp>
          <p:nvGrpSpPr>
            <p:cNvPr id="17" name="组合 16"/>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5">
                  <a:solidFill>
                    <a:srgbClr val="C00000"/>
                  </a:solidFill>
                  <a:latin typeface="微软雅黑" panose="020B0503020204020204" pitchFamily="34" charset="-122"/>
                  <a:ea typeface="微软雅黑" panose="020B0503020204020204" pitchFamily="34" charset="-122"/>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5">
                  <a:solidFill>
                    <a:srgbClr val="C00000"/>
                  </a:solidFill>
                  <a:latin typeface="微软雅黑" panose="020B0503020204020204" pitchFamily="34" charset="-122"/>
                  <a:ea typeface="微软雅黑" panose="020B0503020204020204" pitchFamily="34" charset="-122"/>
                </a:endParaRPr>
              </a:p>
            </p:txBody>
          </p:sp>
        </p:grpSp>
        <p:sp>
          <p:nvSpPr>
            <p:cNvPr id="20" name="TextBox 53"/>
            <p:cNvSpPr txBox="1"/>
            <p:nvPr/>
          </p:nvSpPr>
          <p:spPr>
            <a:xfrm>
              <a:off x="1279285" y="3663928"/>
              <a:ext cx="913130" cy="248573"/>
            </a:xfrm>
            <a:prstGeom prst="rect">
              <a:avLst/>
            </a:prstGeom>
            <a:noFill/>
          </p:spPr>
          <p:txBody>
            <a:bodyPr wrap="none" rtlCol="0">
              <a:spAutoFit/>
            </a:bodyPr>
            <a:lstStyle/>
            <a:p>
              <a:pPr algn="ctr"/>
              <a:r>
                <a:rPr lang="en-US" altLang="zh-CN" sz="2395" b="1" dirty="0" smtClean="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9.</a:t>
              </a:r>
              <a:r>
                <a:rPr lang="zh-CN" altLang="en-US" sz="2395" b="1" dirty="0" smtClean="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rPr>
                <a:t>提高质量</a:t>
              </a:r>
              <a:endParaRPr lang="zh-CN" altLang="en-US" sz="2395" b="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p:txBody>
        </p:sp>
      </p:grpSp>
      <p:sp>
        <p:nvSpPr>
          <p:cNvPr id="21" name="椭圆 20"/>
          <p:cNvSpPr/>
          <p:nvPr/>
        </p:nvSpPr>
        <p:spPr>
          <a:xfrm>
            <a:off x="852011" y="2404146"/>
            <a:ext cx="644355" cy="644355"/>
          </a:xfrm>
          <a:prstGeom prst="ellipse">
            <a:avLst/>
          </a:prstGeom>
          <a:solidFill>
            <a:srgbClr val="FFFF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25" name="椭圆 24"/>
          <p:cNvSpPr/>
          <p:nvPr/>
        </p:nvSpPr>
        <p:spPr>
          <a:xfrm>
            <a:off x="2665201" y="2404146"/>
            <a:ext cx="644355" cy="644355"/>
          </a:xfrm>
          <a:prstGeom prst="ellipse">
            <a:avLst/>
          </a:prstGeom>
          <a:solidFill>
            <a:srgbClr val="00B05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26" name="椭圆 25"/>
          <p:cNvSpPr/>
          <p:nvPr/>
        </p:nvSpPr>
        <p:spPr>
          <a:xfrm>
            <a:off x="4496804" y="2410681"/>
            <a:ext cx="644355" cy="644355"/>
          </a:xfrm>
          <a:prstGeom prst="ellipse">
            <a:avLst/>
          </a:prstGeom>
          <a:solidFill>
            <a:srgbClr val="00B0F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27" name="椭圆 26"/>
          <p:cNvSpPr/>
          <p:nvPr/>
        </p:nvSpPr>
        <p:spPr>
          <a:xfrm>
            <a:off x="6297665" y="2410681"/>
            <a:ext cx="644355" cy="644355"/>
          </a:xfrm>
          <a:prstGeom prst="ellipse">
            <a:avLst/>
          </a:prstGeom>
          <a:solidFill>
            <a:schemeClr val="accent6"/>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47" name="Freeform 34"/>
          <p:cNvSpPr>
            <a:spLocks noEditPoints="1"/>
          </p:cNvSpPr>
          <p:nvPr/>
        </p:nvSpPr>
        <p:spPr bwMode="auto">
          <a:xfrm>
            <a:off x="1007841" y="2554801"/>
            <a:ext cx="333735" cy="342518"/>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p:spPr>
        <p:txBody>
          <a:bodyPr vert="horz" wrap="square" lIns="91297" tIns="45648" rIns="91297" bIns="45648" numCol="1" anchor="t" anchorCtr="0" compatLnSpc="1"/>
          <a:lstStyle/>
          <a:p>
            <a:endParaRPr lang="zh-CN" altLang="en-US" sz="1500"/>
          </a:p>
        </p:txBody>
      </p:sp>
      <p:sp>
        <p:nvSpPr>
          <p:cNvPr id="67" name="Freeform 26"/>
          <p:cNvSpPr>
            <a:spLocks noEditPoints="1"/>
          </p:cNvSpPr>
          <p:nvPr/>
        </p:nvSpPr>
        <p:spPr bwMode="auto">
          <a:xfrm>
            <a:off x="2834724" y="2575519"/>
            <a:ext cx="305310" cy="301610"/>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bg1"/>
          </a:solidFill>
          <a:ln>
            <a:noFill/>
          </a:ln>
        </p:spPr>
        <p:txBody>
          <a:bodyPr vert="horz" wrap="square" lIns="91297" tIns="45648" rIns="91297" bIns="45648" numCol="1" anchor="t" anchorCtr="0" compatLnSpc="1"/>
          <a:lstStyle/>
          <a:p>
            <a:endParaRPr lang="zh-CN" altLang="en-US" sz="1500"/>
          </a:p>
        </p:txBody>
      </p:sp>
      <p:sp>
        <p:nvSpPr>
          <p:cNvPr id="69" name="Freeform 35"/>
          <p:cNvSpPr>
            <a:spLocks noEditPoints="1"/>
          </p:cNvSpPr>
          <p:nvPr/>
        </p:nvSpPr>
        <p:spPr bwMode="auto">
          <a:xfrm>
            <a:off x="6486076" y="2591790"/>
            <a:ext cx="293606" cy="317542"/>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chemeClr val="bg1"/>
          </a:solidFill>
          <a:ln>
            <a:noFill/>
          </a:ln>
        </p:spPr>
        <p:txBody>
          <a:bodyPr vert="horz" wrap="square" lIns="91297" tIns="45648" rIns="91297" bIns="45648" numCol="1" anchor="t" anchorCtr="0" compatLnSpc="1"/>
          <a:lstStyle/>
          <a:p>
            <a:endParaRPr lang="zh-CN" altLang="en-US" sz="1500"/>
          </a:p>
        </p:txBody>
      </p:sp>
      <p:sp>
        <p:nvSpPr>
          <p:cNvPr id="70" name="Freeform 20"/>
          <p:cNvSpPr>
            <a:spLocks noEditPoints="1"/>
          </p:cNvSpPr>
          <p:nvPr/>
        </p:nvSpPr>
        <p:spPr bwMode="auto">
          <a:xfrm>
            <a:off x="4685981" y="2547937"/>
            <a:ext cx="287214" cy="361394"/>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bg1"/>
          </a:solidFill>
          <a:ln>
            <a:noFill/>
          </a:ln>
        </p:spPr>
        <p:txBody>
          <a:bodyPr vert="horz" wrap="square" lIns="91297" tIns="45648" rIns="91297" bIns="45648" numCol="1" anchor="t" anchorCtr="0" compatLnSpc="1"/>
          <a:lstStyle/>
          <a:p>
            <a:endParaRPr lang="zh-CN" altLang="en-US" sz="15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500" fill="hold"/>
                                        <p:tgtEl>
                                          <p:spTgt spid="47"/>
                                        </p:tgtEl>
                                        <p:attrNameLst>
                                          <p:attrName>ppt_x</p:attrName>
                                        </p:attrNameLst>
                                      </p:cBhvr>
                                      <p:tavLst>
                                        <p:tav tm="0">
                                          <p:val>
                                            <p:strVal val="#ppt_x"/>
                                          </p:val>
                                        </p:tav>
                                        <p:tav tm="100000">
                                          <p:val>
                                            <p:strVal val="#ppt_x"/>
                                          </p:val>
                                        </p:tav>
                                      </p:tavLst>
                                    </p:anim>
                                    <p:anim calcmode="lin" valueType="num">
                                      <p:cBhvr additive="base">
                                        <p:cTn id="16"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7"/>
                                        </p:tgtEl>
                                        <p:attrNameLst>
                                          <p:attrName>style.visibility</p:attrName>
                                        </p:attrNameLst>
                                      </p:cBhvr>
                                      <p:to>
                                        <p:strVal val="visible"/>
                                      </p:to>
                                    </p:set>
                                    <p:anim calcmode="lin" valueType="num">
                                      <p:cBhvr additive="base">
                                        <p:cTn id="21" dur="500" fill="hold"/>
                                        <p:tgtEl>
                                          <p:spTgt spid="37"/>
                                        </p:tgtEl>
                                        <p:attrNameLst>
                                          <p:attrName>ppt_x</p:attrName>
                                        </p:attrNameLst>
                                      </p:cBhvr>
                                      <p:tavLst>
                                        <p:tav tm="0">
                                          <p:val>
                                            <p:strVal val="#ppt_x"/>
                                          </p:val>
                                        </p:tav>
                                        <p:tav tm="100000">
                                          <p:val>
                                            <p:strVal val="#ppt_x"/>
                                          </p:val>
                                        </p:tav>
                                      </p:tavLst>
                                    </p:anim>
                                    <p:anim calcmode="lin" valueType="num">
                                      <p:cBhvr additive="base">
                                        <p:cTn id="22" dur="500" fill="hold"/>
                                        <p:tgtEl>
                                          <p:spTgt spid="37"/>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fill="hold"/>
                                        <p:tgtEl>
                                          <p:spTgt spid="25"/>
                                        </p:tgtEl>
                                        <p:attrNameLst>
                                          <p:attrName>ppt_x</p:attrName>
                                        </p:attrNameLst>
                                      </p:cBhvr>
                                      <p:tavLst>
                                        <p:tav tm="0">
                                          <p:val>
                                            <p:strVal val="#ppt_x"/>
                                          </p:val>
                                        </p:tav>
                                        <p:tav tm="100000">
                                          <p:val>
                                            <p:strVal val="#ppt_x"/>
                                          </p:val>
                                        </p:tav>
                                      </p:tavLst>
                                    </p:anim>
                                    <p:anim calcmode="lin" valueType="num">
                                      <p:cBhvr additive="base">
                                        <p:cTn id="26" dur="500" fill="hold"/>
                                        <p:tgtEl>
                                          <p:spTgt spid="25"/>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67"/>
                                        </p:tgtEl>
                                        <p:attrNameLst>
                                          <p:attrName>style.visibility</p:attrName>
                                        </p:attrNameLst>
                                      </p:cBhvr>
                                      <p:to>
                                        <p:strVal val="visible"/>
                                      </p:to>
                                    </p:set>
                                    <p:anim calcmode="lin" valueType="num">
                                      <p:cBhvr additive="base">
                                        <p:cTn id="29" dur="500" fill="hold"/>
                                        <p:tgtEl>
                                          <p:spTgt spid="67"/>
                                        </p:tgtEl>
                                        <p:attrNameLst>
                                          <p:attrName>ppt_x</p:attrName>
                                        </p:attrNameLst>
                                      </p:cBhvr>
                                      <p:tavLst>
                                        <p:tav tm="0">
                                          <p:val>
                                            <p:strVal val="#ppt_x"/>
                                          </p:val>
                                        </p:tav>
                                        <p:tav tm="100000">
                                          <p:val>
                                            <p:strVal val="#ppt_x"/>
                                          </p:val>
                                        </p:tav>
                                      </p:tavLst>
                                    </p:anim>
                                    <p:anim calcmode="lin" valueType="num">
                                      <p:cBhvr additive="base">
                                        <p:cTn id="30" dur="500" fill="hold"/>
                                        <p:tgtEl>
                                          <p:spTgt spid="67"/>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46"/>
                                        </p:tgtEl>
                                        <p:attrNameLst>
                                          <p:attrName>style.visibility</p:attrName>
                                        </p:attrNameLst>
                                      </p:cBhvr>
                                      <p:to>
                                        <p:strVal val="visible"/>
                                      </p:to>
                                    </p:set>
                                    <p:anim calcmode="lin" valueType="num">
                                      <p:cBhvr additive="base">
                                        <p:cTn id="35" dur="500" fill="hold"/>
                                        <p:tgtEl>
                                          <p:spTgt spid="46"/>
                                        </p:tgtEl>
                                        <p:attrNameLst>
                                          <p:attrName>ppt_x</p:attrName>
                                        </p:attrNameLst>
                                      </p:cBhvr>
                                      <p:tavLst>
                                        <p:tav tm="0">
                                          <p:val>
                                            <p:strVal val="#ppt_x"/>
                                          </p:val>
                                        </p:tav>
                                        <p:tav tm="100000">
                                          <p:val>
                                            <p:strVal val="#ppt_x"/>
                                          </p:val>
                                        </p:tav>
                                      </p:tavLst>
                                    </p:anim>
                                    <p:anim calcmode="lin" valueType="num">
                                      <p:cBhvr additive="base">
                                        <p:cTn id="36" dur="500" fill="hold"/>
                                        <p:tgtEl>
                                          <p:spTgt spid="4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ppt_x"/>
                                          </p:val>
                                        </p:tav>
                                        <p:tav tm="100000">
                                          <p:val>
                                            <p:strVal val="#ppt_x"/>
                                          </p:val>
                                        </p:tav>
                                      </p:tavLst>
                                    </p:anim>
                                    <p:anim calcmode="lin" valueType="num">
                                      <p:cBhvr additive="base">
                                        <p:cTn id="40" dur="500" fill="hold"/>
                                        <p:tgtEl>
                                          <p:spTgt spid="2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70"/>
                                        </p:tgtEl>
                                        <p:attrNameLst>
                                          <p:attrName>style.visibility</p:attrName>
                                        </p:attrNameLst>
                                      </p:cBhvr>
                                      <p:to>
                                        <p:strVal val="visible"/>
                                      </p:to>
                                    </p:set>
                                    <p:anim calcmode="lin" valueType="num">
                                      <p:cBhvr additive="base">
                                        <p:cTn id="43" dur="500" fill="hold"/>
                                        <p:tgtEl>
                                          <p:spTgt spid="70"/>
                                        </p:tgtEl>
                                        <p:attrNameLst>
                                          <p:attrName>ppt_x</p:attrName>
                                        </p:attrNameLst>
                                      </p:cBhvr>
                                      <p:tavLst>
                                        <p:tav tm="0">
                                          <p:val>
                                            <p:strVal val="#ppt_x"/>
                                          </p:val>
                                        </p:tav>
                                        <p:tav tm="100000">
                                          <p:val>
                                            <p:strVal val="#ppt_x"/>
                                          </p:val>
                                        </p:tav>
                                      </p:tavLst>
                                    </p:anim>
                                    <p:anim calcmode="lin" valueType="num">
                                      <p:cBhvr additive="base">
                                        <p:cTn id="44" dur="500" fill="hold"/>
                                        <p:tgtEl>
                                          <p:spTgt spid="7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additive="base">
                                        <p:cTn id="49" dur="500" fill="hold"/>
                                        <p:tgtEl>
                                          <p:spTgt spid="6"/>
                                        </p:tgtEl>
                                        <p:attrNameLst>
                                          <p:attrName>ppt_x</p:attrName>
                                        </p:attrNameLst>
                                      </p:cBhvr>
                                      <p:tavLst>
                                        <p:tav tm="0">
                                          <p:val>
                                            <p:strVal val="#ppt_x"/>
                                          </p:val>
                                        </p:tav>
                                        <p:tav tm="100000">
                                          <p:val>
                                            <p:strVal val="#ppt_x"/>
                                          </p:val>
                                        </p:tav>
                                      </p:tavLst>
                                    </p:anim>
                                    <p:anim calcmode="lin" valueType="num">
                                      <p:cBhvr additive="base">
                                        <p:cTn id="50" dur="500" fill="hold"/>
                                        <p:tgtEl>
                                          <p:spTgt spid="6"/>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additive="base">
                                        <p:cTn id="53" dur="500" fill="hold"/>
                                        <p:tgtEl>
                                          <p:spTgt spid="27"/>
                                        </p:tgtEl>
                                        <p:attrNameLst>
                                          <p:attrName>ppt_x</p:attrName>
                                        </p:attrNameLst>
                                      </p:cBhvr>
                                      <p:tavLst>
                                        <p:tav tm="0">
                                          <p:val>
                                            <p:strVal val="#ppt_x"/>
                                          </p:val>
                                        </p:tav>
                                        <p:tav tm="100000">
                                          <p:val>
                                            <p:strVal val="#ppt_x"/>
                                          </p:val>
                                        </p:tav>
                                      </p:tavLst>
                                    </p:anim>
                                    <p:anim calcmode="lin" valueType="num">
                                      <p:cBhvr additive="base">
                                        <p:cTn id="54" dur="500" fill="hold"/>
                                        <p:tgtEl>
                                          <p:spTgt spid="27"/>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69"/>
                                        </p:tgtEl>
                                        <p:attrNameLst>
                                          <p:attrName>style.visibility</p:attrName>
                                        </p:attrNameLst>
                                      </p:cBhvr>
                                      <p:to>
                                        <p:strVal val="visible"/>
                                      </p:to>
                                    </p:set>
                                    <p:anim calcmode="lin" valueType="num">
                                      <p:cBhvr additive="base">
                                        <p:cTn id="57" dur="500" fill="hold"/>
                                        <p:tgtEl>
                                          <p:spTgt spid="69"/>
                                        </p:tgtEl>
                                        <p:attrNameLst>
                                          <p:attrName>ppt_x</p:attrName>
                                        </p:attrNameLst>
                                      </p:cBhvr>
                                      <p:tavLst>
                                        <p:tav tm="0">
                                          <p:val>
                                            <p:strVal val="#ppt_x"/>
                                          </p:val>
                                        </p:tav>
                                        <p:tav tm="100000">
                                          <p:val>
                                            <p:strVal val="#ppt_x"/>
                                          </p:val>
                                        </p:tav>
                                      </p:tavLst>
                                    </p:anim>
                                    <p:anim calcmode="lin" valueType="num">
                                      <p:cBhvr additive="base">
                                        <p:cTn id="5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5" grpId="0" bldLvl="0" animBg="1"/>
      <p:bldP spid="26" grpId="0" bldLvl="0" animBg="1"/>
      <p:bldP spid="27" grpId="0" bldLvl="0" animBg="1"/>
      <p:bldP spid="47" grpId="0" bldLvl="0" animBg="1"/>
      <p:bldP spid="67" grpId="0" bldLvl="0" animBg="1"/>
      <p:bldP spid="69" grpId="0" bldLvl="0" animBg="1"/>
      <p:bldP spid="70"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七、流通加工的</a:t>
              </a:r>
              <a:r>
                <a:rPr lang="zh-CN" altLang="en-US" b="1" dirty="0" smtClean="0">
                  <a:solidFill>
                    <a:srgbClr val="0474B6"/>
                  </a:solidFill>
                  <a:latin typeface="华文楷体" panose="02010600040101010101" pitchFamily="2" charset="-122"/>
                  <a:ea typeface="华文楷体" panose="02010600040101010101" pitchFamily="2" charset="-122"/>
                  <a:sym typeface="+mn-ea"/>
                </a:rPr>
                <a:t>类型</a:t>
              </a:r>
              <a:endParaRPr lang="zh-CN" altLang="en-US" b="1" dirty="0">
                <a:solidFill>
                  <a:srgbClr val="0474B6"/>
                </a:solidFill>
                <a:latin typeface="华文楷体" panose="02010600040101010101" pitchFamily="2" charset="-122"/>
                <a:ea typeface="华文楷体" panose="02010600040101010101" pitchFamily="2" charset="-122"/>
                <a:sym typeface="+mn-ea"/>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467360" y="1203325"/>
            <a:ext cx="4572000" cy="3333220"/>
          </a:xfrm>
          <a:prstGeom prst="rect">
            <a:avLst/>
          </a:prstGeom>
          <a:noFill/>
        </p:spPr>
        <p:txBody>
          <a:bodyPr wrap="square" rtlCol="0" anchor="t">
            <a:spAutoFit/>
          </a:bodyPr>
          <a:lstStyle/>
          <a:p>
            <a:pPr>
              <a:lnSpc>
                <a:spcPct val="90000"/>
              </a:lnSpc>
              <a:buNone/>
            </a:pPr>
            <a:r>
              <a:rPr lang="en-US" altLang="zh-CN" b="1"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、方式：</a:t>
            </a: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90000"/>
              </a:lnSpc>
              <a:buNone/>
            </a:pP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主要有研磨、切断、分割、涂装、组装、加热、冷却、冷冻、捡选、再包装、计量、分拣、刷标志、拴标签等。</a:t>
            </a:r>
          </a:p>
          <a:p>
            <a:pPr>
              <a:lnSpc>
                <a:spcPct val="90000"/>
              </a:lnSpc>
              <a:buNone/>
            </a:pP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90000"/>
              </a:lnSpc>
              <a:buNone/>
            </a:pPr>
            <a:r>
              <a:rPr lang="en-US" altLang="zh-CN" b="1"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、场所：</a:t>
            </a: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90000"/>
              </a:lnSpc>
              <a:buNone/>
            </a:pP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加工中心；输送中心（配送中心、物流中心、车站码头等）、销售网点、仓库、其它向客户交货处等</a:t>
            </a:r>
            <a:r>
              <a:rPr lang="zh-CN" altLang="en-US"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90000"/>
              </a:lnSpc>
              <a:buNone/>
            </a:pPr>
            <a:r>
              <a:rPr lang="zh-CN" altLang="en-US" b="1" dirty="0" smtClean="0">
                <a:latin typeface="微软雅黑" panose="020B0503020204020204" pitchFamily="34" charset="-122"/>
                <a:ea typeface="微软雅黑" panose="020B0503020204020204" pitchFamily="34" charset="-122"/>
                <a:cs typeface="微软雅黑" panose="020B0503020204020204" pitchFamily="34" charset="-122"/>
              </a:rPr>
              <a:t>      流通</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加工环节的学习，可以引入价值创造的理念。通过分析流通加工如何提升产品附加值，</a:t>
            </a:r>
            <a:r>
              <a:rPr lang="zh-CN" altLang="en-US" b="1" dirty="0" smtClean="0">
                <a:latin typeface="微软雅黑" panose="020B0503020204020204" pitchFamily="34" charset="-122"/>
                <a:ea typeface="微软雅黑" panose="020B0503020204020204" pitchFamily="34" charset="-122"/>
                <a:cs typeface="微软雅黑" panose="020B0503020204020204" pitchFamily="34" charset="-122"/>
              </a:rPr>
              <a:t>引导理解</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创新在物流行业中的</a:t>
            </a:r>
            <a:r>
              <a:rPr lang="zh-CN" altLang="en-US" b="1">
                <a:latin typeface="微软雅黑" panose="020B0503020204020204" pitchFamily="34" charset="-122"/>
                <a:ea typeface="微软雅黑" panose="020B0503020204020204" pitchFamily="34" charset="-122"/>
                <a:cs typeface="微软雅黑" panose="020B0503020204020204" pitchFamily="34" charset="-122"/>
              </a:rPr>
              <a:t>重要性</a:t>
            </a:r>
            <a:r>
              <a:rPr lang="zh-CN" altLang="en-US" b="1" smtClean="0">
                <a:latin typeface="微软雅黑" panose="020B0503020204020204" pitchFamily="34" charset="-122"/>
                <a:ea typeface="微软雅黑" panose="020B0503020204020204" pitchFamily="34" charset="-122"/>
                <a:cs typeface="微软雅黑" panose="020B0503020204020204" pitchFamily="34" charset="-122"/>
              </a:rPr>
              <a:t>，创新</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意识和价值创造思维。</a:t>
            </a:r>
          </a:p>
        </p:txBody>
      </p:sp>
      <p:pic>
        <p:nvPicPr>
          <p:cNvPr id="440324" name="图片 440323" descr="扫描器验货"/>
          <p:cNvPicPr>
            <a:picLocks noChangeAspect="1"/>
          </p:cNvPicPr>
          <p:nvPr/>
        </p:nvPicPr>
        <p:blipFill>
          <a:blip r:embed="rId3"/>
          <a:stretch>
            <a:fillRect/>
          </a:stretch>
        </p:blipFill>
        <p:spPr>
          <a:xfrm>
            <a:off x="5943600" y="824230"/>
            <a:ext cx="2667000" cy="2667000"/>
          </a:xfrm>
          <a:prstGeom prst="rect">
            <a:avLst/>
          </a:prstGeom>
          <a:noFill/>
          <a:ln w="9525">
            <a:noFill/>
          </a:ln>
        </p:spPr>
      </p:pic>
      <p:pic>
        <p:nvPicPr>
          <p:cNvPr id="440325" name="图片 440324" descr="条吗验货"/>
          <p:cNvPicPr>
            <a:picLocks noChangeAspect="1"/>
          </p:cNvPicPr>
          <p:nvPr/>
        </p:nvPicPr>
        <p:blipFill>
          <a:blip r:embed="rId4"/>
          <a:stretch>
            <a:fillRect/>
          </a:stretch>
        </p:blipFill>
        <p:spPr>
          <a:xfrm>
            <a:off x="5943600" y="2957830"/>
            <a:ext cx="2667000" cy="2133600"/>
          </a:xfrm>
          <a:prstGeom prst="rect">
            <a:avLst/>
          </a:prstGeom>
          <a:noFill/>
          <a:ln w="9525">
            <a:noFill/>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七、流通加工的类型</a:t>
              </a:r>
              <a:r>
                <a:rPr lang="en-US" altLang="zh-CN" b="1" dirty="0">
                  <a:solidFill>
                    <a:srgbClr val="0474B6"/>
                  </a:solidFill>
                  <a:latin typeface="华文楷体" panose="02010600040101010101" pitchFamily="2" charset="-122"/>
                  <a:ea typeface="华文楷体" panose="02010600040101010101" pitchFamily="2" charset="-122"/>
                  <a:sym typeface="+mn-ea"/>
                </a:rPr>
                <a:t>-</a:t>
              </a:r>
              <a:r>
                <a:rPr lang="zh-CN" altLang="en-US" b="1" dirty="0">
                  <a:solidFill>
                    <a:srgbClr val="0474B6"/>
                  </a:solidFill>
                  <a:latin typeface="华文楷体" panose="02010600040101010101" pitchFamily="2" charset="-122"/>
                  <a:ea typeface="华文楷体" panose="02010600040101010101" pitchFamily="2" charset="-122"/>
                  <a:sym typeface="+mn-ea"/>
                </a:rPr>
                <a:t>生产资料</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179705" y="987425"/>
            <a:ext cx="8467090" cy="1071062"/>
          </a:xfrm>
          <a:prstGeom prst="rect">
            <a:avLst/>
          </a:prstGeom>
          <a:noFill/>
        </p:spPr>
        <p:txBody>
          <a:bodyPr wrap="square" rtlCol="0" anchor="t">
            <a:spAutoFit/>
          </a:bodyPr>
          <a:lstStyle/>
          <a:p>
            <a:pPr>
              <a:lnSpc>
                <a:spcPct val="9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、钢材的流通加工</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buNone/>
            </a:pPr>
            <a:r>
              <a:rPr lang="zh-CN" altLang="en-US" sz="14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经过</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流通加工的钢材数量，在工业发达国家所占的百分比较高。如日本有</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35</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％左右的钢材是经过流通加工再配送给各个用户的。钢材的流通加工方式以剪板、切割、轧钢、打孔、冷拉、集中下料等为最多。</a:t>
            </a:r>
            <a:endParaRPr lang="zh-CN" altLang="en-US" sz="1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251460" y="4300220"/>
            <a:ext cx="8427085" cy="368300"/>
          </a:xfrm>
          <a:prstGeom prst="rect">
            <a:avLst/>
          </a:prstGeom>
          <a:noFill/>
        </p:spPr>
        <p:txBody>
          <a:bodyPr wrap="square" rtlCol="0" anchor="t">
            <a:spAutoFit/>
          </a:bodyPr>
          <a:lstStyle/>
          <a:p>
            <a:r>
              <a:rPr lang="en-US" altLang="zh-CN" dirty="0"/>
              <a:t>https://haokan.baidu.com/v?pd=wisenatural&amp;vid=10725218811742400398</a:t>
            </a:r>
            <a:endParaRPr lang="zh-CN" altLang="en-US" dirty="0"/>
          </a:p>
        </p:txBody>
      </p:sp>
      <p:pic>
        <p:nvPicPr>
          <p:cNvPr id="5" name="图片 4"/>
          <p:cNvPicPr>
            <a:picLocks noChangeAspect="1"/>
          </p:cNvPicPr>
          <p:nvPr/>
        </p:nvPicPr>
        <p:blipFill>
          <a:blip r:embed="rId3"/>
          <a:stretch>
            <a:fillRect/>
          </a:stretch>
        </p:blipFill>
        <p:spPr>
          <a:xfrm>
            <a:off x="973455" y="2191385"/>
            <a:ext cx="7178040" cy="2116455"/>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七、流通加工的类型</a:t>
              </a:r>
              <a:r>
                <a:rPr lang="en-US" altLang="zh-CN" b="1" dirty="0">
                  <a:solidFill>
                    <a:srgbClr val="0474B6"/>
                  </a:solidFill>
                  <a:latin typeface="华文楷体" panose="02010600040101010101" pitchFamily="2" charset="-122"/>
                  <a:ea typeface="华文楷体" panose="02010600040101010101" pitchFamily="2" charset="-122"/>
                  <a:sym typeface="+mn-ea"/>
                </a:rPr>
                <a:t>-</a:t>
              </a:r>
              <a:r>
                <a:rPr lang="zh-CN" altLang="en-US" b="1" dirty="0">
                  <a:solidFill>
                    <a:srgbClr val="0474B6"/>
                  </a:solidFill>
                  <a:latin typeface="华文楷体" panose="02010600040101010101" pitchFamily="2" charset="-122"/>
                  <a:ea typeface="华文楷体" panose="02010600040101010101" pitchFamily="2" charset="-122"/>
                  <a:sym typeface="+mn-ea"/>
                </a:rPr>
                <a:t>生产资料</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107315" y="987425"/>
            <a:ext cx="8467090" cy="1532727"/>
          </a:xfrm>
          <a:prstGeom prst="rect">
            <a:avLst/>
          </a:prstGeom>
          <a:noFill/>
        </p:spPr>
        <p:txBody>
          <a:bodyPr wrap="square" rtlCol="0" anchor="t">
            <a:spAutoFit/>
          </a:bodyPr>
          <a:lstStyle/>
          <a:p>
            <a:pPr>
              <a:lnSpc>
                <a:spcPct val="90000"/>
              </a:lnSpc>
              <a:buNone/>
            </a:pP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、水泥的流通加工</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buNone/>
            </a:pP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目前</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mn-ea"/>
              </a:rPr>
              <a:t>实行以下三种加工方式：第一，将大批量、长途、散装输送来的水泥，转换为纸袋包装或小规模的散装；第二，将出厂的熟料运到使用地区分散磨制成水泥；第三，将水泥与砂石一起加工搅拌成各种标号及特性的生混凝土作为商品出售。  </a:t>
            </a:r>
            <a:endParaRPr lang="zh-CN" altLang="en-US" sz="16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 name="图片 2"/>
          <p:cNvPicPr>
            <a:picLocks noChangeAspect="1"/>
          </p:cNvPicPr>
          <p:nvPr>
            <p:custDataLst>
              <p:tags r:id="rId1"/>
            </p:custDataLst>
          </p:nvPr>
        </p:nvPicPr>
        <p:blipFill>
          <a:blip r:embed="rId4"/>
          <a:stretch>
            <a:fillRect/>
          </a:stretch>
        </p:blipFill>
        <p:spPr>
          <a:xfrm>
            <a:off x="2484120" y="2556109"/>
            <a:ext cx="6313805" cy="2180991"/>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七、流通加工的类型</a:t>
              </a:r>
              <a:r>
                <a:rPr lang="en-US" altLang="zh-CN" b="1" dirty="0">
                  <a:solidFill>
                    <a:srgbClr val="0474B6"/>
                  </a:solidFill>
                  <a:latin typeface="华文楷体" panose="02010600040101010101" pitchFamily="2" charset="-122"/>
                  <a:ea typeface="华文楷体" panose="02010600040101010101" pitchFamily="2" charset="-122"/>
                  <a:sym typeface="+mn-ea"/>
                </a:rPr>
                <a:t>-</a:t>
              </a:r>
              <a:r>
                <a:rPr lang="zh-CN" altLang="en-US" b="1" dirty="0">
                  <a:solidFill>
                    <a:srgbClr val="0474B6"/>
                  </a:solidFill>
                  <a:latin typeface="华文楷体" panose="02010600040101010101" pitchFamily="2" charset="-122"/>
                  <a:ea typeface="华文楷体" panose="02010600040101010101" pitchFamily="2" charset="-122"/>
                  <a:sym typeface="+mn-ea"/>
                </a:rPr>
                <a:t>生产资料</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179705" y="1131570"/>
            <a:ext cx="8551545" cy="1200329"/>
          </a:xfrm>
          <a:prstGeom prst="rect">
            <a:avLst/>
          </a:prstGeom>
          <a:noFill/>
        </p:spPr>
        <p:txBody>
          <a:bodyPr wrap="square" rtlCol="0" anchor="t">
            <a:spAutoFit/>
          </a:bodyPr>
          <a:lstStyle/>
          <a:p>
            <a:pPr>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3、木材的流通加工</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基本上</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mn-ea"/>
              </a:rPr>
              <a:t>有两种方式：一种是将木材磨制成碎屑，制成造纸原料，然后进行配送或输送；另一种是将木材加工成各种规格甚至加工成成品，如将原木加工成板材、方材、胶合板等</a:t>
            </a: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9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 name="图片 2"/>
          <p:cNvPicPr>
            <a:picLocks noChangeAspect="1"/>
          </p:cNvPicPr>
          <p:nvPr/>
        </p:nvPicPr>
        <p:blipFill>
          <a:blip r:embed="rId3"/>
          <a:stretch>
            <a:fillRect/>
          </a:stretch>
        </p:blipFill>
        <p:spPr>
          <a:xfrm>
            <a:off x="480695" y="2571750"/>
            <a:ext cx="3832225" cy="2091690"/>
          </a:xfrm>
          <a:prstGeom prst="rect">
            <a:avLst/>
          </a:prstGeom>
        </p:spPr>
      </p:pic>
      <p:pic>
        <p:nvPicPr>
          <p:cNvPr id="4" name="图片 3"/>
          <p:cNvPicPr>
            <a:picLocks noChangeAspect="1"/>
          </p:cNvPicPr>
          <p:nvPr/>
        </p:nvPicPr>
        <p:blipFill>
          <a:blip r:embed="rId4"/>
          <a:stretch>
            <a:fillRect/>
          </a:stretch>
        </p:blipFill>
        <p:spPr>
          <a:xfrm>
            <a:off x="4714240" y="2529840"/>
            <a:ext cx="3867150" cy="2102485"/>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七、流通加工的类型</a:t>
              </a:r>
              <a:r>
                <a:rPr lang="en-US" altLang="zh-CN" b="1" dirty="0">
                  <a:solidFill>
                    <a:srgbClr val="0474B6"/>
                  </a:solidFill>
                  <a:latin typeface="华文楷体" panose="02010600040101010101" pitchFamily="2" charset="-122"/>
                  <a:ea typeface="华文楷体" panose="02010600040101010101" pitchFamily="2" charset="-122"/>
                  <a:sym typeface="+mn-ea"/>
                </a:rPr>
                <a:t>-</a:t>
              </a:r>
              <a:r>
                <a:rPr lang="zh-CN" altLang="en-US" b="1" dirty="0">
                  <a:solidFill>
                    <a:srgbClr val="0474B6"/>
                  </a:solidFill>
                  <a:latin typeface="华文楷体" panose="02010600040101010101" pitchFamily="2" charset="-122"/>
                  <a:ea typeface="华文楷体" panose="02010600040101010101" pitchFamily="2" charset="-122"/>
                  <a:sym typeface="+mn-ea"/>
                </a:rPr>
                <a:t>生产资料</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179705" y="1131570"/>
            <a:ext cx="8551545" cy="1200329"/>
          </a:xfrm>
          <a:prstGeom prst="rect">
            <a:avLst/>
          </a:prstGeom>
          <a:noFill/>
        </p:spPr>
        <p:txBody>
          <a:bodyPr wrap="square" rtlCol="0" anchor="t">
            <a:spAutoFit/>
          </a:bodyPr>
          <a:lstStyle/>
          <a:p>
            <a:pPr>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4、燃料的流通加工</a:t>
            </a:r>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50000"/>
              </a:lnSpc>
              <a:buClrTx/>
              <a:buSzTx/>
              <a:buNone/>
            </a:pP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对</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mn-ea"/>
              </a:rPr>
              <a:t>燃料进行流通加工的目的，主要是为了便于输送。例如，将碳磨成粉再用水调和成泥浆状，然后用管道输送；将天然气压缩成液体，然后装罐输送等。</a:t>
            </a:r>
            <a:endParaRPr lang="zh-CN" altLang="en-US" sz="16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nvPicPr>
        <p:blipFill>
          <a:blip r:embed="rId3"/>
          <a:stretch>
            <a:fillRect/>
          </a:stretch>
        </p:blipFill>
        <p:spPr>
          <a:xfrm>
            <a:off x="1619885" y="2283460"/>
            <a:ext cx="5444490" cy="1793875"/>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七、流通加工的类型</a:t>
              </a:r>
              <a:r>
                <a:rPr lang="en-US" altLang="zh-CN" b="1" dirty="0">
                  <a:solidFill>
                    <a:srgbClr val="0474B6"/>
                  </a:solidFill>
                  <a:latin typeface="华文楷体" panose="02010600040101010101" pitchFamily="2" charset="-122"/>
                  <a:ea typeface="华文楷体" panose="02010600040101010101" pitchFamily="2" charset="-122"/>
                  <a:sym typeface="+mn-ea"/>
                </a:rPr>
                <a:t>-</a:t>
              </a:r>
              <a:r>
                <a:rPr lang="zh-CN" altLang="en-US" b="1" dirty="0">
                  <a:solidFill>
                    <a:srgbClr val="0474B6"/>
                  </a:solidFill>
                  <a:latin typeface="华文楷体" panose="02010600040101010101" pitchFamily="2" charset="-122"/>
                  <a:ea typeface="华文楷体" panose="02010600040101010101" pitchFamily="2" charset="-122"/>
                  <a:sym typeface="+mn-ea"/>
                </a:rPr>
                <a:t>消费资料</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318135" y="908685"/>
            <a:ext cx="7831455" cy="2739211"/>
          </a:xfrm>
          <a:prstGeom prst="rect">
            <a:avLst/>
          </a:prstGeom>
          <a:noFill/>
        </p:spPr>
        <p:txBody>
          <a:bodyPr wrap="square" rtlCol="0" anchor="t">
            <a:spAutoFit/>
          </a:bodyPr>
          <a:lstStyle/>
          <a:p>
            <a:pPr>
              <a:buNone/>
            </a:pPr>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sym typeface="+mn-ea"/>
              </a:rPr>
              <a:t>、食品的流通加工</a:t>
            </a:r>
            <a:endParaRPr lang="zh-CN" altLang="en-US" sz="2800" b="1"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buNone/>
            </a:pP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mn-ea"/>
              </a:rPr>
              <a:t>冷冻加工</a:t>
            </a:r>
          </a:p>
          <a:p>
            <a:pPr>
              <a:lnSpc>
                <a:spcPct val="150000"/>
              </a:lnSpc>
              <a:buNone/>
            </a:pP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mn-ea"/>
              </a:rPr>
              <a:t>分选加工</a:t>
            </a:r>
          </a:p>
          <a:p>
            <a:pPr>
              <a:lnSpc>
                <a:spcPct val="150000"/>
              </a:lnSpc>
              <a:buNone/>
            </a:pP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mn-ea"/>
              </a:rPr>
              <a:t>精致加工</a:t>
            </a:r>
          </a:p>
          <a:p>
            <a:pPr>
              <a:lnSpc>
                <a:spcPct val="150000"/>
              </a:lnSpc>
              <a:buNone/>
            </a:pP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sym typeface="+mn-ea"/>
              </a:rPr>
              <a:t>分装加工</a:t>
            </a:r>
          </a:p>
          <a:p>
            <a:pPr>
              <a:buNone/>
            </a:pP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buNone/>
            </a:pPr>
            <a:endParaRPr lang="zh-CN" altLang="en-US" sz="16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 name="图片 2"/>
          <p:cNvPicPr>
            <a:picLocks noChangeAspect="1"/>
          </p:cNvPicPr>
          <p:nvPr/>
        </p:nvPicPr>
        <p:blipFill>
          <a:blip r:embed="rId3"/>
          <a:srcRect r="16331"/>
          <a:stretch>
            <a:fillRect/>
          </a:stretch>
        </p:blipFill>
        <p:spPr>
          <a:xfrm>
            <a:off x="2844165" y="1347470"/>
            <a:ext cx="5862320" cy="3355975"/>
          </a:xfrm>
          <a:prstGeom prst="rect">
            <a:avLst/>
          </a:prstGeom>
        </p:spPr>
      </p:pic>
      <p:sp>
        <p:nvSpPr>
          <p:cNvPr id="4" name="文本框 3"/>
          <p:cNvSpPr txBox="1"/>
          <p:nvPr/>
        </p:nvSpPr>
        <p:spPr>
          <a:xfrm>
            <a:off x="181805" y="2999713"/>
            <a:ext cx="2915920" cy="1889125"/>
          </a:xfrm>
          <a:prstGeom prst="rect">
            <a:avLst/>
          </a:prstGeom>
          <a:noFill/>
        </p:spPr>
        <p:txBody>
          <a:bodyPr wrap="square" rtlCol="0" anchor="t">
            <a:noAutofit/>
          </a:bodyPr>
          <a:lstStyle/>
          <a:p>
            <a:endParaRPr lang="zh-CN" alt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七、流通加工的类型</a:t>
              </a:r>
              <a:r>
                <a:rPr lang="en-US" altLang="zh-CN" b="1" dirty="0">
                  <a:solidFill>
                    <a:srgbClr val="0474B6"/>
                  </a:solidFill>
                  <a:latin typeface="华文楷体" panose="02010600040101010101" pitchFamily="2" charset="-122"/>
                  <a:ea typeface="华文楷体" panose="02010600040101010101" pitchFamily="2" charset="-122"/>
                  <a:sym typeface="+mn-ea"/>
                </a:rPr>
                <a:t>-</a:t>
              </a:r>
              <a:r>
                <a:rPr lang="zh-CN" altLang="en-US" b="1" dirty="0">
                  <a:solidFill>
                    <a:srgbClr val="0474B6"/>
                  </a:solidFill>
                  <a:latin typeface="华文楷体" panose="02010600040101010101" pitchFamily="2" charset="-122"/>
                  <a:ea typeface="华文楷体" panose="02010600040101010101" pitchFamily="2" charset="-122"/>
                  <a:sym typeface="+mn-ea"/>
                </a:rPr>
                <a:t>消费资料</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318135" y="908685"/>
            <a:ext cx="7831455" cy="3970318"/>
          </a:xfrm>
          <a:prstGeom prst="rect">
            <a:avLst/>
          </a:prstGeom>
          <a:noFill/>
        </p:spPr>
        <p:txBody>
          <a:bodyPr wrap="square" rtlCol="0" anchor="t">
            <a:spAutoFit/>
          </a:bodyPr>
          <a:lstStyle/>
          <a:p>
            <a:pPr>
              <a:buNone/>
            </a:pPr>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sym typeface="+mn-ea"/>
              </a:rPr>
              <a:t>、平板玻璃的流通加工</a:t>
            </a:r>
          </a:p>
          <a:p>
            <a:pPr>
              <a:lnSpc>
                <a:spcPct val="150000"/>
              </a:lnSpc>
              <a:buNone/>
            </a:pPr>
            <a:r>
              <a:rPr lang="zh-CN" altLang="en-US" sz="1600" dirty="0" smtClean="0">
                <a:latin typeface="微软雅黑" panose="020B0503020204020204" pitchFamily="34" charset="-122"/>
                <a:ea typeface="微软雅黑" panose="020B0503020204020204" pitchFamily="34" charset="-122"/>
                <a:sym typeface="+mn-ea"/>
              </a:rPr>
              <a:t>       大规模</a:t>
            </a:r>
            <a:r>
              <a:rPr lang="zh-CN" altLang="en-US" sz="1600" dirty="0">
                <a:latin typeface="微软雅黑" panose="020B0503020204020204" pitchFamily="34" charset="-122"/>
                <a:ea typeface="微软雅黑" panose="020B0503020204020204" pitchFamily="34" charset="-122"/>
                <a:sym typeface="+mn-ea"/>
              </a:rPr>
              <a:t>的平板玻璃“干线输送”</a:t>
            </a:r>
            <a:r>
              <a:rPr lang="zh-CN" altLang="en-US" sz="1600" dirty="0" smtClean="0">
                <a:latin typeface="微软雅黑" panose="020B0503020204020204" pitchFamily="34" charset="-122"/>
                <a:ea typeface="微软雅黑" panose="020B0503020204020204" pitchFamily="34" charset="-122"/>
                <a:sym typeface="+mn-ea"/>
              </a:rPr>
              <a:t>，从</a:t>
            </a:r>
            <a:r>
              <a:rPr lang="zh-CN" altLang="en-US" sz="1600" dirty="0">
                <a:latin typeface="微软雅黑" panose="020B0503020204020204" pitchFamily="34" charset="-122"/>
                <a:ea typeface="微软雅黑" panose="020B0503020204020204" pitchFamily="34" charset="-122"/>
                <a:sym typeface="+mn-ea"/>
              </a:rPr>
              <a:t>套裁中心到用户的小批量、多户头的“二次输送”的现代物流模式。</a:t>
            </a:r>
          </a:p>
          <a:p>
            <a:pPr>
              <a:buNone/>
            </a:pPr>
            <a:endParaRPr lang="zh-CN" altLang="en-US" sz="1600" dirty="0">
              <a:sym typeface="+mn-ea"/>
            </a:endParaRPr>
          </a:p>
          <a:p>
            <a:pPr>
              <a:buNone/>
            </a:pPr>
            <a:endParaRPr lang="zh-CN" altLang="en-US" sz="1600" dirty="0">
              <a:sym typeface="+mn-ea"/>
            </a:endParaRPr>
          </a:p>
          <a:p>
            <a:pPr>
              <a:buNone/>
            </a:pPr>
            <a:endParaRPr lang="zh-CN" altLang="en-US" sz="1600" dirty="0">
              <a:sym typeface="+mn-ea"/>
            </a:endParaRPr>
          </a:p>
          <a:p>
            <a:pPr>
              <a:buNone/>
            </a:pPr>
            <a:endParaRPr lang="zh-CN" altLang="en-US" sz="1600" dirty="0">
              <a:sym typeface="+mn-ea"/>
            </a:endParaRPr>
          </a:p>
          <a:p>
            <a:pPr>
              <a:buNone/>
            </a:pPr>
            <a:endParaRPr lang="zh-CN" altLang="en-US" sz="1600" dirty="0">
              <a:sym typeface="+mn-ea"/>
            </a:endParaRPr>
          </a:p>
          <a:p>
            <a:pPr>
              <a:buNone/>
            </a:pPr>
            <a:endParaRPr lang="zh-CN" altLang="en-US" sz="1600" dirty="0">
              <a:sym typeface="+mn-ea"/>
            </a:endParaRPr>
          </a:p>
          <a:p>
            <a:pPr>
              <a:buNone/>
            </a:pPr>
            <a:endParaRPr lang="zh-CN" altLang="en-US" sz="1600" dirty="0">
              <a:sym typeface="+mn-ea"/>
            </a:endParaRPr>
          </a:p>
          <a:p>
            <a:pPr>
              <a:buNone/>
            </a:pPr>
            <a:endParaRPr lang="zh-CN" altLang="en-US" sz="16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buNone/>
            </a:pPr>
            <a:endParaRPr lang="en-US" altLang="zh-CN" sz="16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buNone/>
            </a:pPr>
            <a:r>
              <a:rPr lang="zh-CN" altLang="en-US" sz="16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https</a:t>
            </a:r>
            <a:r>
              <a:rPr lang="zh-CN" altLang="en-US" sz="1600" b="1" dirty="0">
                <a:latin typeface="微软雅黑" panose="020B0503020204020204" pitchFamily="34" charset="-122"/>
                <a:ea typeface="微软雅黑" panose="020B0503020204020204" pitchFamily="34" charset="-122"/>
                <a:cs typeface="微软雅黑" panose="020B0503020204020204" pitchFamily="34" charset="-122"/>
                <a:sym typeface="+mn-ea"/>
              </a:rPr>
              <a:t>://www.bilibili.com/video/BV1xL411u7wX/?vd_source=b13db3e6cacd4268525c818d0d4cc9e4</a:t>
            </a:r>
          </a:p>
        </p:txBody>
      </p:sp>
      <p:pic>
        <p:nvPicPr>
          <p:cNvPr id="4" name="图片 3"/>
          <p:cNvPicPr>
            <a:picLocks noChangeAspect="1"/>
          </p:cNvPicPr>
          <p:nvPr/>
        </p:nvPicPr>
        <p:blipFill>
          <a:blip r:embed="rId3"/>
          <a:stretch>
            <a:fillRect/>
          </a:stretch>
        </p:blipFill>
        <p:spPr>
          <a:xfrm>
            <a:off x="899592" y="2211710"/>
            <a:ext cx="6513830" cy="1967865"/>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八、流通加工</a:t>
              </a:r>
              <a:r>
                <a:rPr lang="zh-CN" altLang="en-US" b="1" dirty="0" smtClean="0">
                  <a:solidFill>
                    <a:srgbClr val="0474B6"/>
                  </a:solidFill>
                  <a:latin typeface="华文楷体" panose="02010600040101010101" pitchFamily="2" charset="-122"/>
                  <a:ea typeface="华文楷体" panose="02010600040101010101" pitchFamily="2" charset="-122"/>
                  <a:sym typeface="+mn-ea"/>
                </a:rPr>
                <a:t>合理化</a:t>
              </a:r>
              <a:r>
                <a:rPr lang="en-US" altLang="zh-CN" b="1" dirty="0" smtClean="0">
                  <a:solidFill>
                    <a:srgbClr val="0474B6"/>
                  </a:solidFill>
                  <a:latin typeface="华文楷体" panose="02010600040101010101" pitchFamily="2" charset="-122"/>
                  <a:ea typeface="华文楷体" panose="02010600040101010101" pitchFamily="2" charset="-122"/>
                  <a:sym typeface="+mn-ea"/>
                </a:rPr>
                <a:t>---</a:t>
              </a:r>
              <a:r>
                <a:rPr lang="zh-CN" altLang="en-US" b="1" dirty="0" smtClean="0">
                  <a:solidFill>
                    <a:srgbClr val="0474B6"/>
                  </a:solidFill>
                  <a:latin typeface="华文楷体" panose="02010600040101010101" pitchFamily="2" charset="-122"/>
                  <a:ea typeface="华文楷体" panose="02010600040101010101" pitchFamily="2" charset="-122"/>
                  <a:sym typeface="+mn-ea"/>
                </a:rPr>
                <a:t>原因分析</a:t>
              </a:r>
              <a:endParaRPr lang="zh-CN" altLang="en-US" b="1" dirty="0">
                <a:solidFill>
                  <a:srgbClr val="0474B6"/>
                </a:solidFill>
                <a:latin typeface="华文楷体" panose="02010600040101010101" pitchFamily="2" charset="-122"/>
                <a:ea typeface="华文楷体" panose="02010600040101010101" pitchFamily="2" charset="-122"/>
                <a:sym typeface="+mn-ea"/>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cxnSp>
        <p:nvCxnSpPr>
          <p:cNvPr id="42" name="直接箭头连接符 41"/>
          <p:cNvCxnSpPr/>
          <p:nvPr/>
        </p:nvCxnSpPr>
        <p:spPr>
          <a:xfrm>
            <a:off x="381000" y="2758807"/>
            <a:ext cx="8439150" cy="0"/>
          </a:xfrm>
          <a:prstGeom prst="straightConnector1">
            <a:avLst/>
          </a:prstGeom>
          <a:ln w="57150">
            <a:solidFill>
              <a:srgbClr val="1A3F6C"/>
            </a:solidFill>
            <a:tailEnd type="arrow"/>
          </a:ln>
        </p:spPr>
        <p:style>
          <a:lnRef idx="1">
            <a:schemeClr val="accent1"/>
          </a:lnRef>
          <a:fillRef idx="0">
            <a:schemeClr val="accent1"/>
          </a:fillRef>
          <a:effectRef idx="0">
            <a:schemeClr val="accent1"/>
          </a:effectRef>
          <a:fontRef idx="minor">
            <a:schemeClr val="tx1"/>
          </a:fontRef>
        </p:style>
      </p:cxnSp>
      <p:sp>
        <p:nvSpPr>
          <p:cNvPr id="43" name="椭圆 34"/>
          <p:cNvSpPr/>
          <p:nvPr/>
        </p:nvSpPr>
        <p:spPr>
          <a:xfrm>
            <a:off x="743434" y="1985793"/>
            <a:ext cx="946956" cy="121783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chemeClr val="bg2"/>
                </a:solidFill>
                <a:latin typeface="微软雅黑" panose="020B0503020204020204" pitchFamily="34" charset="-122"/>
                <a:ea typeface="微软雅黑" panose="020B0503020204020204" pitchFamily="34" charset="-122"/>
              </a:rPr>
              <a:t>一</a:t>
            </a:r>
          </a:p>
        </p:txBody>
      </p:sp>
      <p:sp>
        <p:nvSpPr>
          <p:cNvPr id="44" name="矩形 43"/>
          <p:cNvSpPr/>
          <p:nvPr/>
        </p:nvSpPr>
        <p:spPr>
          <a:xfrm>
            <a:off x="6304915" y="3601085"/>
            <a:ext cx="1644015" cy="583565"/>
          </a:xfrm>
          <a:prstGeom prst="rect">
            <a:avLst/>
          </a:prstGeom>
        </p:spPr>
        <p:txBody>
          <a:bodyPr wrap="square">
            <a:spAutoFit/>
          </a:bodyPr>
          <a:lstStyle/>
          <a:p>
            <a:pPr algn="l"/>
            <a:r>
              <a:rPr lang="zh-CN" altLang="en-US" sz="1600" b="1" dirty="0" smtClean="0">
                <a:solidFill>
                  <a:srgbClr val="C00000"/>
                </a:solidFill>
                <a:latin typeface="微软雅黑" panose="020B0503020204020204" pitchFamily="34" charset="-122"/>
                <a:ea typeface="微软雅黑" panose="020B0503020204020204" pitchFamily="34" charset="-122"/>
                <a:sym typeface="+mn-ea"/>
              </a:rPr>
              <a:t>流通加工成本高效益低</a:t>
            </a:r>
          </a:p>
        </p:txBody>
      </p:sp>
      <p:sp>
        <p:nvSpPr>
          <p:cNvPr id="45" name="矩形 44"/>
          <p:cNvSpPr/>
          <p:nvPr/>
        </p:nvSpPr>
        <p:spPr>
          <a:xfrm>
            <a:off x="323850" y="1635125"/>
            <a:ext cx="3072130" cy="337185"/>
          </a:xfrm>
          <a:prstGeom prst="rect">
            <a:avLst/>
          </a:prstGeom>
        </p:spPr>
        <p:txBody>
          <a:bodyPr wrap="square">
            <a:spAutoFit/>
          </a:bodyPr>
          <a:lstStyle/>
          <a:p>
            <a:pPr algn="l"/>
            <a:r>
              <a:rPr lang="zh-CN" altLang="zh-CN" sz="1600" b="1" dirty="0">
                <a:solidFill>
                  <a:srgbClr val="C00000"/>
                </a:solidFill>
                <a:latin typeface="微软雅黑" panose="020B0503020204020204" pitchFamily="34" charset="-122"/>
                <a:ea typeface="微软雅黑" panose="020B0503020204020204" pitchFamily="34" charset="-122"/>
                <a:sym typeface="+mn-ea"/>
              </a:rPr>
              <a:t>流通加工地点设置不合理</a:t>
            </a:r>
          </a:p>
        </p:txBody>
      </p:sp>
      <p:sp>
        <p:nvSpPr>
          <p:cNvPr id="6" name="矩形 5"/>
          <p:cNvSpPr/>
          <p:nvPr/>
        </p:nvSpPr>
        <p:spPr>
          <a:xfrm>
            <a:off x="4499610" y="1419860"/>
            <a:ext cx="3465830" cy="337185"/>
          </a:xfrm>
          <a:prstGeom prst="rect">
            <a:avLst/>
          </a:prstGeom>
        </p:spPr>
        <p:txBody>
          <a:bodyPr wrap="square">
            <a:spAutoFit/>
          </a:bodyPr>
          <a:lstStyle/>
          <a:p>
            <a:pPr algn="l"/>
            <a:r>
              <a:rPr lang="zh-CN" altLang="en-US" sz="1600" b="1" dirty="0">
                <a:solidFill>
                  <a:schemeClr val="tx2"/>
                </a:solidFill>
                <a:latin typeface="微软雅黑" panose="020B0503020204020204" pitchFamily="34" charset="-122"/>
                <a:ea typeface="微软雅黑" panose="020B0503020204020204" pitchFamily="34" charset="-122"/>
                <a:sym typeface="+mn-ea"/>
              </a:rPr>
              <a:t>流通加工未发挥充分作用</a:t>
            </a:r>
          </a:p>
        </p:txBody>
      </p:sp>
      <p:sp>
        <p:nvSpPr>
          <p:cNvPr id="7" name="矩形 6"/>
          <p:cNvSpPr/>
          <p:nvPr/>
        </p:nvSpPr>
        <p:spPr>
          <a:xfrm>
            <a:off x="1547495" y="3651885"/>
            <a:ext cx="4155440" cy="337185"/>
          </a:xfrm>
          <a:prstGeom prst="rect">
            <a:avLst/>
          </a:prstGeom>
        </p:spPr>
        <p:txBody>
          <a:bodyPr wrap="square">
            <a:spAutoFit/>
          </a:bodyPr>
          <a:lstStyle/>
          <a:p>
            <a:pPr algn="l"/>
            <a:r>
              <a:rPr lang="zh-CN" sz="1600" b="1" dirty="0">
                <a:solidFill>
                  <a:schemeClr val="tx2"/>
                </a:solidFill>
                <a:latin typeface="微软雅黑" panose="020B0503020204020204" pitchFamily="34" charset="-122"/>
                <a:ea typeface="微软雅黑" panose="020B0503020204020204" pitchFamily="34" charset="-122"/>
                <a:sym typeface="+mn-ea"/>
              </a:rPr>
              <a:t>流通加工方式选择不当</a:t>
            </a:r>
            <a:endParaRPr lang="zh-CN" altLang="zh-CN" sz="1600" b="1" dirty="0">
              <a:solidFill>
                <a:schemeClr val="tx2"/>
              </a:solidFill>
              <a:latin typeface="微软雅黑" panose="020B0503020204020204" pitchFamily="34" charset="-122"/>
              <a:ea typeface="微软雅黑" panose="020B0503020204020204" pitchFamily="34" charset="-122"/>
              <a:sym typeface="+mn-ea"/>
            </a:endParaRPr>
          </a:p>
        </p:txBody>
      </p:sp>
      <p:sp>
        <p:nvSpPr>
          <p:cNvPr id="66" name="椭圆 34"/>
          <p:cNvSpPr/>
          <p:nvPr/>
        </p:nvSpPr>
        <p:spPr>
          <a:xfrm>
            <a:off x="4771581" y="2004318"/>
            <a:ext cx="946956" cy="121783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微软雅黑" panose="020B0503020204020204" pitchFamily="34" charset="-122"/>
                <a:ea typeface="微软雅黑" panose="020B0503020204020204" pitchFamily="34" charset="-122"/>
              </a:rPr>
              <a:t>三</a:t>
            </a:r>
          </a:p>
        </p:txBody>
      </p:sp>
      <p:grpSp>
        <p:nvGrpSpPr>
          <p:cNvPr id="11" name="组合 10"/>
          <p:cNvGrpSpPr/>
          <p:nvPr/>
        </p:nvGrpSpPr>
        <p:grpSpPr>
          <a:xfrm rot="10800000">
            <a:off x="6634142" y="2188592"/>
            <a:ext cx="1045255" cy="1358028"/>
            <a:chOff x="4020870" y="2194485"/>
            <a:chExt cx="1102258" cy="1432090"/>
          </a:xfrm>
          <a:effectLst>
            <a:outerShdw blurRad="444500" dist="254000" dir="8100000" algn="tr" rotWithShape="0">
              <a:prstClr val="black">
                <a:alpha val="50000"/>
              </a:prstClr>
            </a:outerShdw>
          </a:effectLst>
        </p:grpSpPr>
        <p:sp>
          <p:nvSpPr>
            <p:cNvPr id="12"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3"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rot="10800000">
            <a:off x="2802845" y="2243156"/>
            <a:ext cx="1045255" cy="1358028"/>
            <a:chOff x="4020870" y="2194485"/>
            <a:chExt cx="1102258" cy="1432090"/>
          </a:xfrm>
          <a:effectLst>
            <a:outerShdw blurRad="444500" dist="254000" dir="8100000" algn="tr" rotWithShape="0">
              <a:prstClr val="black">
                <a:alpha val="50000"/>
              </a:prstClr>
            </a:outerShdw>
          </a:effectLst>
        </p:grpSpPr>
        <p:sp>
          <p:nvSpPr>
            <p:cNvPr id="15"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6" name="等腰三角形 42"/>
            <p:cNvSpPr/>
            <p:nvPr/>
          </p:nvSpPr>
          <p:spPr>
            <a:xfrm>
              <a:off x="4025509" y="223317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23" name="文本框 22"/>
          <p:cNvSpPr txBox="1"/>
          <p:nvPr/>
        </p:nvSpPr>
        <p:spPr>
          <a:xfrm>
            <a:off x="3071495" y="2635885"/>
            <a:ext cx="564515" cy="368300"/>
          </a:xfrm>
          <a:prstGeom prst="rect">
            <a:avLst/>
          </a:prstGeom>
          <a:noFill/>
        </p:spPr>
        <p:txBody>
          <a:bodyPr wrap="square" rtlCol="0">
            <a:spAutoFit/>
          </a:bodyPr>
          <a:lstStyle/>
          <a:p>
            <a:r>
              <a:rPr lang="zh-CN" altLang="en-US" b="1">
                <a:latin typeface="微软雅黑" panose="020B0503020204020204" pitchFamily="34" charset="-122"/>
                <a:ea typeface="微软雅黑" panose="020B0503020204020204" pitchFamily="34" charset="-122"/>
              </a:rPr>
              <a:t>二</a:t>
            </a:r>
          </a:p>
        </p:txBody>
      </p:sp>
      <p:sp>
        <p:nvSpPr>
          <p:cNvPr id="24" name="文本框 23"/>
          <p:cNvSpPr txBox="1"/>
          <p:nvPr/>
        </p:nvSpPr>
        <p:spPr>
          <a:xfrm>
            <a:off x="6872605" y="2499360"/>
            <a:ext cx="564515" cy="368300"/>
          </a:xfrm>
          <a:prstGeom prst="rect">
            <a:avLst/>
          </a:prstGeom>
          <a:noFill/>
        </p:spPr>
        <p:txBody>
          <a:bodyPr wrap="square" rtlCol="0">
            <a:spAutoFit/>
          </a:bodyPr>
          <a:lstStyle/>
          <a:p>
            <a:r>
              <a:rPr lang="zh-CN" altLang="en-US" b="1">
                <a:latin typeface="微软雅黑" panose="020B0503020204020204" pitchFamily="34" charset="-122"/>
                <a:ea typeface="微软雅黑" panose="020B0503020204020204" pitchFamily="34" charset="-122"/>
              </a:rPr>
              <a:t>四</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八、流通加工</a:t>
              </a:r>
              <a:r>
                <a:rPr lang="zh-CN" altLang="en-US" b="1" dirty="0" smtClean="0">
                  <a:solidFill>
                    <a:srgbClr val="0474B6"/>
                  </a:solidFill>
                  <a:latin typeface="华文楷体" panose="02010600040101010101" pitchFamily="2" charset="-122"/>
                  <a:ea typeface="华文楷体" panose="02010600040101010101" pitchFamily="2" charset="-122"/>
                  <a:sym typeface="+mn-ea"/>
                </a:rPr>
                <a:t>合理化</a:t>
              </a:r>
              <a:r>
                <a:rPr lang="en-US" altLang="zh-CN" b="1" dirty="0" smtClean="0">
                  <a:solidFill>
                    <a:srgbClr val="0474B6"/>
                  </a:solidFill>
                  <a:latin typeface="华文楷体" panose="02010600040101010101" pitchFamily="2" charset="-122"/>
                  <a:ea typeface="华文楷体" panose="02010600040101010101" pitchFamily="2" charset="-122"/>
                  <a:sym typeface="+mn-ea"/>
                </a:rPr>
                <a:t>—</a:t>
              </a:r>
              <a:r>
                <a:rPr lang="zh-CN" altLang="en-US" b="1" dirty="0" smtClean="0">
                  <a:solidFill>
                    <a:srgbClr val="0474B6"/>
                  </a:solidFill>
                  <a:latin typeface="华文楷体" panose="02010600040101010101" pitchFamily="2" charset="-122"/>
                  <a:ea typeface="华文楷体" panose="02010600040101010101" pitchFamily="2" charset="-122"/>
                  <a:sym typeface="+mn-ea"/>
                </a:rPr>
                <a:t>策略</a:t>
              </a:r>
              <a:endParaRPr lang="zh-CN" altLang="en-US" b="1" dirty="0">
                <a:solidFill>
                  <a:srgbClr val="0474B6"/>
                </a:solidFill>
                <a:latin typeface="华文楷体" panose="02010600040101010101" pitchFamily="2" charset="-122"/>
                <a:ea typeface="华文楷体" panose="02010600040101010101" pitchFamily="2" charset="-122"/>
                <a:sym typeface="+mn-ea"/>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467544" y="980718"/>
            <a:ext cx="7600950" cy="3416320"/>
          </a:xfrm>
          <a:prstGeom prst="rect">
            <a:avLst/>
          </a:prstGeom>
          <a:noFill/>
        </p:spPr>
        <p:txBody>
          <a:bodyPr wrap="square" rtlCol="0" anchor="t">
            <a:spAutoFit/>
          </a:bodyPr>
          <a:lstStyle/>
          <a:p>
            <a:pPr algn="l">
              <a:lnSpc>
                <a:spcPct val="150000"/>
              </a:lnSpc>
              <a:buClrTx/>
              <a:buSzTx/>
              <a:buNone/>
            </a:pPr>
            <a:r>
              <a:rPr lang="en-US" altLang="zh-CN"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加工</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和配送结合。</a:t>
            </a: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50000"/>
              </a:lnSpc>
              <a:buClrTx/>
              <a:buSzTx/>
              <a:buNone/>
            </a:pP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sym typeface="+mn-ea"/>
              </a:rPr>
              <a:t>      这</a:t>
            </a: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是将流通加工设置在配送点中，一方面按配送的需要进行加工，另一方面加工又是配送业务流程中分货、拣货、配货之一环，加工后的产品直接投入配货作业。</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50000"/>
              </a:lnSpc>
              <a:buClrTx/>
              <a:buSzTx/>
              <a:buNone/>
            </a:pPr>
            <a:r>
              <a:rPr lang="en-US" altLang="zh-CN"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加工</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和配套结合。</a:t>
            </a: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50000"/>
              </a:lnSpc>
              <a:buClrTx/>
              <a:buSzTx/>
              <a:buNone/>
            </a:pPr>
            <a:r>
              <a:rPr lang="en-US" altLang="zh-CN"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加工</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和合理运输结合。 </a:t>
            </a: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50000"/>
              </a:lnSpc>
              <a:buClrTx/>
              <a:buSzTx/>
              <a:buNone/>
            </a:pPr>
            <a:r>
              <a:rPr lang="en-US" altLang="zh-CN"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加工</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和合理商流相结合。</a:t>
            </a: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50000"/>
              </a:lnSpc>
              <a:buClrTx/>
              <a:buSzTx/>
              <a:buNone/>
            </a:pPr>
            <a:r>
              <a:rPr lang="en-US" altLang="zh-CN"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加工</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和节约相结合。</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05741" y="1200151"/>
            <a:ext cx="3568445" cy="3359276"/>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3" name="object 3"/>
          <p:cNvSpPr/>
          <p:nvPr/>
        </p:nvSpPr>
        <p:spPr>
          <a:xfrm>
            <a:off x="6588224" y="632434"/>
            <a:ext cx="2099786" cy="4123335"/>
          </a:xfrm>
          <a:custGeom>
            <a:avLst/>
            <a:gdLst/>
            <a:ahLst/>
            <a:cxnLst/>
            <a:rect l="l" t="t" r="r" b="b"/>
            <a:pathLst>
              <a:path w="2799715" h="3314700">
                <a:moveTo>
                  <a:pt x="13906" y="820051"/>
                </a:moveTo>
                <a:lnTo>
                  <a:pt x="12217" y="0"/>
                </a:lnTo>
                <a:lnTo>
                  <a:pt x="2799588" y="0"/>
                </a:lnTo>
                <a:lnTo>
                  <a:pt x="2799588" y="3314700"/>
                </a:lnTo>
                <a:lnTo>
                  <a:pt x="12217" y="3314700"/>
                </a:lnTo>
                <a:lnTo>
                  <a:pt x="0" y="2645765"/>
                </a:lnTo>
              </a:path>
            </a:pathLst>
          </a:custGeom>
          <a:ln w="275843">
            <a:solidFill>
              <a:srgbClr val="32859A"/>
            </a:solidFill>
          </a:ln>
        </p:spPr>
        <p:txBody>
          <a:bodyPr wrap="square" lIns="0" tIns="0" rIns="0" bIns="0" rtlCol="0"/>
          <a:lstStyle/>
          <a:p>
            <a:pPr defTabSz="685800"/>
            <a:endParaRPr sz="1350">
              <a:solidFill>
                <a:prstClr val="black"/>
              </a:solidFill>
            </a:endParaRPr>
          </a:p>
        </p:txBody>
      </p:sp>
      <p:sp>
        <p:nvSpPr>
          <p:cNvPr id="8" name="object 8"/>
          <p:cNvSpPr txBox="1"/>
          <p:nvPr/>
        </p:nvSpPr>
        <p:spPr>
          <a:xfrm>
            <a:off x="3851920" y="2075021"/>
            <a:ext cx="4487366" cy="1361270"/>
          </a:xfrm>
          <a:prstGeom prst="rect">
            <a:avLst/>
          </a:prstGeom>
        </p:spPr>
        <p:txBody>
          <a:bodyPr vert="horz" wrap="square" lIns="0" tIns="123825" rIns="0" bIns="0" rtlCol="0">
            <a:spAutoFit/>
          </a:bodyPr>
          <a:lstStyle/>
          <a:p>
            <a:pPr algn="ctr" defTabSz="685800">
              <a:spcBef>
                <a:spcPts val="975"/>
              </a:spcBef>
            </a:pPr>
            <a:r>
              <a:rPr lang="zh-CN" altLang="en-US" sz="3600" b="1" dirty="0">
                <a:solidFill>
                  <a:srgbClr val="32859A"/>
                </a:solidFill>
                <a:latin typeface="微软雅黑" panose="020B0503020204020204" pitchFamily="34" charset="-122"/>
                <a:ea typeface="微软雅黑" panose="020B0503020204020204" pitchFamily="34" charset="-122"/>
                <a:cs typeface="微软雅黑"/>
              </a:rPr>
              <a:t>学习</a:t>
            </a:r>
            <a:r>
              <a:rPr lang="zh-CN" altLang="en-US" sz="3600" b="1" dirty="0" smtClean="0">
                <a:solidFill>
                  <a:srgbClr val="32859A"/>
                </a:solidFill>
                <a:latin typeface="微软雅黑" panose="020B0503020204020204" pitchFamily="34" charset="-122"/>
                <a:ea typeface="微软雅黑" panose="020B0503020204020204" pitchFamily="34" charset="-122"/>
                <a:cs typeface="微软雅黑"/>
              </a:rPr>
              <a:t>情境二：</a:t>
            </a:r>
            <a:r>
              <a:rPr lang="zh-CN" altLang="en-US" sz="3600" b="1" dirty="0">
                <a:solidFill>
                  <a:srgbClr val="32859A"/>
                </a:solidFill>
                <a:latin typeface="微软雅黑" panose="020B0503020204020204" pitchFamily="34" charset="-122"/>
                <a:ea typeface="微软雅黑" panose="020B0503020204020204" pitchFamily="34" charset="-122"/>
                <a:cs typeface="微软雅黑"/>
              </a:rPr>
              <a:t>物流</a:t>
            </a:r>
            <a:r>
              <a:rPr lang="zh-CN" altLang="en-US" sz="3600" b="1" dirty="0" smtClean="0">
                <a:solidFill>
                  <a:srgbClr val="32859A"/>
                </a:solidFill>
                <a:latin typeface="微软雅黑" panose="020B0503020204020204" pitchFamily="34" charset="-122"/>
                <a:ea typeface="微软雅黑" panose="020B0503020204020204" pitchFamily="34" charset="-122"/>
                <a:cs typeface="微软雅黑"/>
              </a:rPr>
              <a:t>的</a:t>
            </a:r>
            <a:endParaRPr lang="en-US" altLang="zh-CN" sz="3600" b="1" dirty="0" smtClean="0">
              <a:solidFill>
                <a:srgbClr val="32859A"/>
              </a:solidFill>
              <a:latin typeface="微软雅黑" panose="020B0503020204020204" pitchFamily="34" charset="-122"/>
              <a:ea typeface="微软雅黑" panose="020B0503020204020204" pitchFamily="34" charset="-122"/>
              <a:cs typeface="微软雅黑"/>
            </a:endParaRPr>
          </a:p>
          <a:p>
            <a:pPr algn="ctr" defTabSz="685800">
              <a:spcBef>
                <a:spcPts val="975"/>
              </a:spcBef>
            </a:pPr>
            <a:r>
              <a:rPr lang="zh-CN" altLang="en-US" sz="3600" b="1" dirty="0" smtClean="0">
                <a:solidFill>
                  <a:srgbClr val="32859A"/>
                </a:solidFill>
                <a:latin typeface="微软雅黑" panose="020B0503020204020204" pitchFamily="34" charset="-122"/>
                <a:ea typeface="微软雅黑" panose="020B0503020204020204" pitchFamily="34" charset="-122"/>
                <a:cs typeface="微软雅黑"/>
              </a:rPr>
              <a:t>功能要素</a:t>
            </a:r>
            <a:endParaRPr lang="zh-CN" altLang="en-US" sz="3600" b="1" dirty="0">
              <a:solidFill>
                <a:srgbClr val="32859A"/>
              </a:solidFill>
              <a:latin typeface="微软雅黑" panose="020B0503020204020204" pitchFamily="34" charset="-122"/>
              <a:ea typeface="微软雅黑" panose="020B0503020204020204" pitchFamily="34" charset="-122"/>
              <a:cs typeface="微软雅黑"/>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5740" y="299326"/>
            <a:ext cx="3314700" cy="525310"/>
          </a:xfrm>
          <a:prstGeom prst="rect">
            <a:avLst/>
          </a:prstGeom>
        </p:spPr>
      </p:pic>
    </p:spTree>
    <p:extLst>
      <p:ext uri="{BB962C8B-B14F-4D97-AF65-F5344CB8AC3E}">
        <p14:creationId xmlns:p14="http://schemas.microsoft.com/office/powerpoint/2010/main" val="57726201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总结</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450850" y="1157605"/>
            <a:ext cx="7482840" cy="1753235"/>
          </a:xfrm>
          <a:prstGeom prst="rect">
            <a:avLst/>
          </a:prstGeom>
          <a:noFill/>
        </p:spPr>
        <p:txBody>
          <a:bodyPr wrap="square" rtlCol="0" anchor="t">
            <a:spAutoFit/>
          </a:bodyPr>
          <a:lstStyle/>
          <a:p>
            <a:pPr fontAlgn="auto">
              <a:lnSpc>
                <a:spcPct val="150000"/>
              </a:lnSpc>
            </a:pPr>
            <a:r>
              <a:rPr lang="zh-CN" altLang="en-US" sz="2400" b="1" dirty="0">
                <a:latin typeface="微软雅黑" panose="020B0503020204020204" pitchFamily="34" charset="-122"/>
                <a:ea typeface="微软雅黑" panose="020B0503020204020204" pitchFamily="34" charset="-122"/>
                <a:sym typeface="+mn-ea"/>
              </a:rPr>
              <a:t>什么是流通加工</a:t>
            </a:r>
          </a:p>
          <a:p>
            <a:pPr fontAlgn="auto">
              <a:lnSpc>
                <a:spcPct val="150000"/>
              </a:lnSpc>
            </a:pPr>
            <a:r>
              <a:rPr lang="zh-CN" altLang="en-US" sz="2400" b="1" dirty="0">
                <a:latin typeface="微软雅黑" panose="020B0503020204020204" pitchFamily="34" charset="-122"/>
                <a:ea typeface="微软雅黑" panose="020B0503020204020204" pitchFamily="34" charset="-122"/>
                <a:sym typeface="+mn-ea"/>
              </a:rPr>
              <a:t>流通加工和生产加工的区别</a:t>
            </a:r>
          </a:p>
          <a:p>
            <a:pPr fontAlgn="auto">
              <a:lnSpc>
                <a:spcPct val="150000"/>
              </a:lnSpc>
            </a:pPr>
            <a:r>
              <a:rPr lang="zh-CN" altLang="en-US" sz="2400" b="1" dirty="0">
                <a:latin typeface="微软雅黑" panose="020B0503020204020204" pitchFamily="34" charset="-122"/>
                <a:ea typeface="微软雅黑" panose="020B0503020204020204" pitchFamily="34" charset="-122"/>
                <a:sym typeface="+mn-ea"/>
              </a:rPr>
              <a:t>流通加工合理化的原则</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910774" y="952500"/>
            <a:ext cx="1344454" cy="1344454"/>
          </a:xfrm>
          <a:custGeom>
            <a:avLst/>
            <a:gdLst/>
            <a:ahLst/>
            <a:cxnLst/>
            <a:rect l="l" t="t" r="r" b="b"/>
            <a:pathLst>
              <a:path w="1792604" h="1792605">
                <a:moveTo>
                  <a:pt x="892175" y="0"/>
                </a:moveTo>
                <a:lnTo>
                  <a:pt x="0" y="900049"/>
                </a:lnTo>
                <a:lnTo>
                  <a:pt x="899922" y="1792224"/>
                </a:lnTo>
                <a:lnTo>
                  <a:pt x="1792224" y="892301"/>
                </a:lnTo>
                <a:lnTo>
                  <a:pt x="892175" y="0"/>
                </a:lnTo>
                <a:close/>
              </a:path>
            </a:pathLst>
          </a:custGeom>
          <a:solidFill>
            <a:srgbClr val="00A4AC"/>
          </a:solidFill>
        </p:spPr>
        <p:txBody>
          <a:bodyPr wrap="square" lIns="0" tIns="0" rIns="0" bIns="0" rtlCol="0"/>
          <a:lstStyle/>
          <a:p>
            <a:pPr defTabSz="685800"/>
            <a:endParaRPr sz="1350">
              <a:solidFill>
                <a:prstClr val="black"/>
              </a:solidFill>
            </a:endParaRPr>
          </a:p>
        </p:txBody>
      </p:sp>
      <p:sp>
        <p:nvSpPr>
          <p:cNvPr id="3" name="object 3"/>
          <p:cNvSpPr/>
          <p:nvPr/>
        </p:nvSpPr>
        <p:spPr>
          <a:xfrm>
            <a:off x="3910774" y="952500"/>
            <a:ext cx="1344454" cy="1344454"/>
          </a:xfrm>
          <a:custGeom>
            <a:avLst/>
            <a:gdLst/>
            <a:ahLst/>
            <a:cxnLst/>
            <a:rect l="l" t="t" r="r" b="b"/>
            <a:pathLst>
              <a:path w="1792604" h="1792605">
                <a:moveTo>
                  <a:pt x="892175" y="0"/>
                </a:moveTo>
                <a:lnTo>
                  <a:pt x="1792224" y="892301"/>
                </a:lnTo>
                <a:lnTo>
                  <a:pt x="899922" y="1792224"/>
                </a:lnTo>
                <a:lnTo>
                  <a:pt x="0" y="900049"/>
                </a:lnTo>
                <a:lnTo>
                  <a:pt x="892175" y="0"/>
                </a:lnTo>
                <a:close/>
              </a:path>
            </a:pathLst>
          </a:custGeom>
          <a:ln w="25400">
            <a:solidFill>
              <a:srgbClr val="FFFFFF"/>
            </a:solidFill>
          </a:ln>
        </p:spPr>
        <p:txBody>
          <a:bodyPr wrap="square" lIns="0" tIns="0" rIns="0" bIns="0" rtlCol="0"/>
          <a:lstStyle/>
          <a:p>
            <a:pPr defTabSz="685800"/>
            <a:endParaRPr sz="1350">
              <a:solidFill>
                <a:prstClr val="black"/>
              </a:solidFill>
            </a:endParaRPr>
          </a:p>
        </p:txBody>
      </p:sp>
      <p:sp>
        <p:nvSpPr>
          <p:cNvPr id="6" name="object 6"/>
          <p:cNvSpPr txBox="1">
            <a:spLocks noGrp="1"/>
          </p:cNvSpPr>
          <p:nvPr>
            <p:ph type="title"/>
          </p:nvPr>
        </p:nvSpPr>
        <p:spPr>
          <a:xfrm>
            <a:off x="4150374" y="1387044"/>
            <a:ext cx="1104854" cy="378950"/>
          </a:xfrm>
          <a:prstGeom prst="rect">
            <a:avLst/>
          </a:prstGeom>
        </p:spPr>
        <p:txBody>
          <a:bodyPr vert="horz" wrap="square" lIns="0" tIns="9525" rIns="0" bIns="0" rtlCol="0">
            <a:spAutoFit/>
          </a:bodyPr>
          <a:lstStyle/>
          <a:p>
            <a:pPr marL="9525">
              <a:spcBef>
                <a:spcPts val="75"/>
              </a:spcBef>
            </a:pPr>
            <a:r>
              <a:rPr lang="zh-CN" altLang="en-US" sz="3600" b="1" baseline="-10416" dirty="0" smtClean="0">
                <a:latin typeface="微软雅黑" panose="020B0503020204020204" pitchFamily="34" charset="-122"/>
                <a:ea typeface="微软雅黑" panose="020B0503020204020204" pitchFamily="34" charset="-122"/>
                <a:cs typeface="Times New Roman"/>
              </a:rPr>
              <a:t>任务五</a:t>
            </a:r>
            <a:endParaRPr sz="3600" b="1" baseline="-10416" dirty="0">
              <a:latin typeface="微软雅黑" panose="020B0503020204020204" pitchFamily="34" charset="-122"/>
              <a:ea typeface="微软雅黑" panose="020B0503020204020204" pitchFamily="34" charset="-122"/>
              <a:cs typeface="Times New Roman"/>
            </a:endParaRPr>
          </a:p>
        </p:txBody>
      </p:sp>
      <p:sp>
        <p:nvSpPr>
          <p:cNvPr id="7" name="object 7"/>
          <p:cNvSpPr/>
          <p:nvPr/>
        </p:nvSpPr>
        <p:spPr>
          <a:xfrm>
            <a:off x="1323594" y="2272283"/>
            <a:ext cx="6411278" cy="1043940"/>
          </a:xfrm>
          <a:custGeom>
            <a:avLst/>
            <a:gdLst/>
            <a:ahLst/>
            <a:cxnLst/>
            <a:rect l="l" t="t" r="r" b="b"/>
            <a:pathLst>
              <a:path w="8548370" h="1391920">
                <a:moveTo>
                  <a:pt x="0" y="1391412"/>
                </a:moveTo>
                <a:lnTo>
                  <a:pt x="8548116" y="1391412"/>
                </a:lnTo>
                <a:lnTo>
                  <a:pt x="8548116" y="0"/>
                </a:lnTo>
                <a:lnTo>
                  <a:pt x="0" y="0"/>
                </a:lnTo>
                <a:lnTo>
                  <a:pt x="0" y="1391412"/>
                </a:lnTo>
                <a:close/>
              </a:path>
            </a:pathLst>
          </a:custGeom>
          <a:solidFill>
            <a:srgbClr val="2B7592"/>
          </a:solidFill>
        </p:spPr>
        <p:txBody>
          <a:bodyPr wrap="square" lIns="0" tIns="0" rIns="0" bIns="0" rtlCol="0"/>
          <a:lstStyle/>
          <a:p>
            <a:pPr defTabSz="685800"/>
            <a:endParaRPr sz="1350">
              <a:solidFill>
                <a:prstClr val="black"/>
              </a:solidFill>
            </a:endParaRPr>
          </a:p>
        </p:txBody>
      </p:sp>
      <p:sp>
        <p:nvSpPr>
          <p:cNvPr id="8" name="object 8"/>
          <p:cNvSpPr/>
          <p:nvPr/>
        </p:nvSpPr>
        <p:spPr>
          <a:xfrm>
            <a:off x="1323594" y="3314701"/>
            <a:ext cx="2449830" cy="173831"/>
          </a:xfrm>
          <a:custGeom>
            <a:avLst/>
            <a:gdLst/>
            <a:ahLst/>
            <a:cxnLst/>
            <a:rect l="l" t="t" r="r" b="b"/>
            <a:pathLst>
              <a:path w="3266440" h="231775">
                <a:moveTo>
                  <a:pt x="3265931" y="0"/>
                </a:moveTo>
                <a:lnTo>
                  <a:pt x="0" y="0"/>
                </a:lnTo>
                <a:lnTo>
                  <a:pt x="0" y="231648"/>
                </a:lnTo>
                <a:lnTo>
                  <a:pt x="2647822" y="231648"/>
                </a:lnTo>
                <a:lnTo>
                  <a:pt x="3265931" y="0"/>
                </a:lnTo>
                <a:close/>
              </a:path>
            </a:pathLst>
          </a:custGeom>
          <a:solidFill>
            <a:srgbClr val="C8C8C8"/>
          </a:solidFill>
        </p:spPr>
        <p:txBody>
          <a:bodyPr wrap="square" lIns="0" tIns="0" rIns="0" bIns="0" rtlCol="0"/>
          <a:lstStyle/>
          <a:p>
            <a:pPr defTabSz="685800"/>
            <a:endParaRPr sz="1350">
              <a:solidFill>
                <a:prstClr val="black"/>
              </a:solidFill>
            </a:endParaRPr>
          </a:p>
        </p:txBody>
      </p:sp>
      <p:sp>
        <p:nvSpPr>
          <p:cNvPr id="10" name="object 10"/>
          <p:cNvSpPr txBox="1"/>
          <p:nvPr/>
        </p:nvSpPr>
        <p:spPr>
          <a:xfrm>
            <a:off x="3433126" y="2450924"/>
            <a:ext cx="5714429" cy="702596"/>
          </a:xfrm>
          <a:prstGeom prst="rect">
            <a:avLst/>
          </a:prstGeom>
        </p:spPr>
        <p:txBody>
          <a:bodyPr vert="horz" wrap="square" lIns="0" tIns="10001" rIns="0" bIns="0" rtlCol="0">
            <a:spAutoFit/>
          </a:bodyPr>
          <a:lstStyle/>
          <a:p>
            <a:pPr marL="9525" defTabSz="685800">
              <a:spcBef>
                <a:spcPts val="79"/>
              </a:spcBef>
            </a:pPr>
            <a:r>
              <a:rPr lang="zh-CN" altLang="en-US" sz="4500" dirty="0" smtClean="0">
                <a:solidFill>
                  <a:schemeClr val="bg1"/>
                </a:solidFill>
                <a:latin typeface="微软雅黑" panose="020B0503020204020204" pitchFamily="34" charset="-122"/>
                <a:ea typeface="微软雅黑" panose="020B0503020204020204" pitchFamily="34" charset="-122"/>
                <a:cs typeface="微软雅黑"/>
              </a:rPr>
              <a:t>流通加工</a:t>
            </a:r>
            <a:endParaRPr sz="4500" dirty="0">
              <a:solidFill>
                <a:schemeClr val="bg1"/>
              </a:solidFill>
              <a:latin typeface="微软雅黑" panose="020B0503020204020204" pitchFamily="34" charset="-122"/>
              <a:ea typeface="微软雅黑" panose="020B0503020204020204" pitchFamily="34" charset="-122"/>
              <a:cs typeface="微软雅黑"/>
            </a:endParaRPr>
          </a:p>
        </p:txBody>
      </p:sp>
      <p:sp>
        <p:nvSpPr>
          <p:cNvPr id="11" name="object 11"/>
          <p:cNvSpPr/>
          <p:nvPr/>
        </p:nvSpPr>
        <p:spPr>
          <a:xfrm>
            <a:off x="7356348" y="2928366"/>
            <a:ext cx="827449" cy="934974"/>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Tree>
    <p:extLst>
      <p:ext uri="{BB962C8B-B14F-4D97-AF65-F5344CB8AC3E}">
        <p14:creationId xmlns:p14="http://schemas.microsoft.com/office/powerpoint/2010/main" val="31016335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学习目标</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b="1" dirty="0">
              <a:solidFill>
                <a:prstClr val="black">
                  <a:hueOff val="0"/>
                  <a:satOff val="0"/>
                  <a:lumOff val="0"/>
                  <a:alphaOff val="0"/>
                </a:prstClr>
              </a:solidFill>
              <a:latin typeface="微软雅黑" panose="020B0503020204020204" pitchFamily="34" charset="-122"/>
              <a:ea typeface="微软雅黑" panose="020B0503020204020204" pitchFamily="34" charset="-122"/>
              <a:cs typeface="黑体" panose="02010609060101010101" charset="-122"/>
            </a:endParaRPr>
          </a:p>
        </p:txBody>
      </p:sp>
      <p:sp>
        <p:nvSpPr>
          <p:cNvPr id="3" name="object 4"/>
          <p:cNvSpPr/>
          <p:nvPr/>
        </p:nvSpPr>
        <p:spPr>
          <a:xfrm>
            <a:off x="326517" y="1131697"/>
            <a:ext cx="467995" cy="433070"/>
          </a:xfrm>
          <a:custGeom>
            <a:avLst/>
            <a:gdLst/>
            <a:ahLst/>
            <a:cxnLst/>
            <a:rect l="l" t="t" r="r" b="b"/>
            <a:pathLst>
              <a:path w="467994" h="433069">
                <a:moveTo>
                  <a:pt x="289559" y="164591"/>
                </a:moveTo>
                <a:lnTo>
                  <a:pt x="179831" y="164591"/>
                </a:lnTo>
                <a:lnTo>
                  <a:pt x="234696" y="0"/>
                </a:lnTo>
                <a:lnTo>
                  <a:pt x="289559" y="164591"/>
                </a:lnTo>
                <a:close/>
              </a:path>
              <a:path w="467994" h="433069">
                <a:moveTo>
                  <a:pt x="89915" y="432815"/>
                </a:moveTo>
                <a:lnTo>
                  <a:pt x="144779" y="266700"/>
                </a:lnTo>
                <a:lnTo>
                  <a:pt x="0" y="164591"/>
                </a:lnTo>
                <a:lnTo>
                  <a:pt x="467867" y="164591"/>
                </a:lnTo>
                <a:lnTo>
                  <a:pt x="324611" y="266700"/>
                </a:lnTo>
                <a:lnTo>
                  <a:pt x="345752" y="330707"/>
                </a:lnTo>
                <a:lnTo>
                  <a:pt x="234696" y="330707"/>
                </a:lnTo>
                <a:lnTo>
                  <a:pt x="89915" y="432815"/>
                </a:lnTo>
                <a:close/>
              </a:path>
              <a:path w="467994" h="433069">
                <a:moveTo>
                  <a:pt x="379475" y="432815"/>
                </a:moveTo>
                <a:lnTo>
                  <a:pt x="234696" y="330707"/>
                </a:lnTo>
                <a:lnTo>
                  <a:pt x="345752" y="330707"/>
                </a:lnTo>
                <a:lnTo>
                  <a:pt x="379475" y="432815"/>
                </a:lnTo>
                <a:close/>
              </a:path>
            </a:pathLst>
          </a:custGeom>
          <a:solidFill>
            <a:srgbClr val="0096DC"/>
          </a:solidFill>
        </p:spPr>
        <p:txBody>
          <a:bodyPr wrap="square" lIns="0" tIns="0" rIns="0" bIns="0" rtlCol="0"/>
          <a:lstStyle/>
          <a:p>
            <a:endParaRPr b="1">
              <a:solidFill>
                <a:prstClr val="black"/>
              </a:solidFill>
              <a:latin typeface="微软雅黑" panose="020B0503020204020204" pitchFamily="34" charset="-122"/>
              <a:ea typeface="微软雅黑" panose="020B0503020204020204" pitchFamily="34" charset="-122"/>
            </a:endParaRPr>
          </a:p>
        </p:txBody>
      </p:sp>
      <p:sp>
        <p:nvSpPr>
          <p:cNvPr id="6" name="object 6"/>
          <p:cNvSpPr/>
          <p:nvPr/>
        </p:nvSpPr>
        <p:spPr>
          <a:xfrm>
            <a:off x="358316" y="2503866"/>
            <a:ext cx="467995" cy="431800"/>
          </a:xfrm>
          <a:custGeom>
            <a:avLst/>
            <a:gdLst/>
            <a:ahLst/>
            <a:cxnLst/>
            <a:rect l="l" t="t" r="r" b="b"/>
            <a:pathLst>
              <a:path w="467994" h="431800">
                <a:moveTo>
                  <a:pt x="288036" y="164592"/>
                </a:moveTo>
                <a:lnTo>
                  <a:pt x="178307" y="164592"/>
                </a:lnTo>
                <a:lnTo>
                  <a:pt x="233171" y="0"/>
                </a:lnTo>
                <a:lnTo>
                  <a:pt x="288036" y="164592"/>
                </a:lnTo>
                <a:close/>
              </a:path>
              <a:path w="467994" h="431800">
                <a:moveTo>
                  <a:pt x="88392" y="431292"/>
                </a:moveTo>
                <a:lnTo>
                  <a:pt x="144780" y="266700"/>
                </a:lnTo>
                <a:lnTo>
                  <a:pt x="0" y="164592"/>
                </a:lnTo>
                <a:lnTo>
                  <a:pt x="467868" y="164592"/>
                </a:lnTo>
                <a:lnTo>
                  <a:pt x="323088" y="266700"/>
                </a:lnTo>
                <a:lnTo>
                  <a:pt x="343915" y="329184"/>
                </a:lnTo>
                <a:lnTo>
                  <a:pt x="233171" y="329184"/>
                </a:lnTo>
                <a:lnTo>
                  <a:pt x="88392" y="431292"/>
                </a:lnTo>
                <a:close/>
              </a:path>
              <a:path w="467994" h="431800">
                <a:moveTo>
                  <a:pt x="377951" y="431292"/>
                </a:moveTo>
                <a:lnTo>
                  <a:pt x="233171" y="329184"/>
                </a:lnTo>
                <a:lnTo>
                  <a:pt x="343915" y="329184"/>
                </a:lnTo>
                <a:lnTo>
                  <a:pt x="377951" y="431292"/>
                </a:lnTo>
                <a:close/>
              </a:path>
            </a:pathLst>
          </a:custGeom>
          <a:solidFill>
            <a:srgbClr val="0096DC"/>
          </a:solidFill>
        </p:spPr>
        <p:txBody>
          <a:bodyPr wrap="square" lIns="0" tIns="0" rIns="0" bIns="0" rtlCol="0"/>
          <a:lstStyle/>
          <a:p>
            <a:endParaRPr b="1">
              <a:solidFill>
                <a:prstClr val="black"/>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326390" y="915035"/>
            <a:ext cx="6026150" cy="1846659"/>
          </a:xfrm>
          <a:prstGeom prst="rect">
            <a:avLst/>
          </a:prstGeom>
          <a:noFill/>
        </p:spPr>
        <p:txBody>
          <a:bodyPr wrap="square" rtlCol="0" anchor="t">
            <a:spAutoFit/>
          </a:bodyPr>
          <a:lstStyle/>
          <a:p>
            <a:pPr marL="814070">
              <a:spcBef>
                <a:spcPts val="30"/>
              </a:spcBef>
            </a:pPr>
            <a:r>
              <a:rPr lang="zh-CN" altLang="en-US" sz="2400" b="1" dirty="0">
                <a:solidFill>
                  <a:prstClr val="black"/>
                </a:solidFill>
                <a:latin typeface="微软雅黑" panose="020B0503020204020204" pitchFamily="34" charset="-122"/>
                <a:ea typeface="微软雅黑" panose="020B0503020204020204" pitchFamily="34" charset="-122"/>
                <a:sym typeface="+mn-ea"/>
              </a:rPr>
              <a:t>知识目标：</a:t>
            </a:r>
            <a:endParaRPr lang="zh-CN" altLang="en-US" sz="2400" b="1" dirty="0">
              <a:solidFill>
                <a:prstClr val="black"/>
              </a:solidFill>
              <a:latin typeface="微软雅黑" panose="020B0503020204020204" pitchFamily="34" charset="-122"/>
              <a:ea typeface="微软雅黑" panose="020B0503020204020204" pitchFamily="34" charset="-122"/>
            </a:endParaRPr>
          </a:p>
          <a:p>
            <a:pPr marL="814070">
              <a:lnSpc>
                <a:spcPts val="2700"/>
              </a:lnSpc>
            </a:pP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a:t>
            </a:r>
            <a:r>
              <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a:rPr>
              <a:t>1</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）了解流通加工的概念、地位以及作用</a:t>
            </a:r>
          </a:p>
          <a:p>
            <a:pPr marL="814070">
              <a:lnSpc>
                <a:spcPts val="2700"/>
              </a:lnSpc>
            </a:pP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a:t>
            </a:r>
            <a:r>
              <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a:rPr>
              <a:t>2</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）了解流通加工的形式和类型</a:t>
            </a:r>
          </a:p>
          <a:p>
            <a:pPr marL="814070">
              <a:lnSpc>
                <a:spcPts val="2700"/>
              </a:lnSpc>
            </a:pP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a:t>
            </a:r>
            <a:r>
              <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a:rPr>
              <a:t>3</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）理解流通加工合理化的</a:t>
            </a:r>
            <a:r>
              <a:rPr lang="zh-CN" altLang="en-US" b="1" dirty="0" smtClean="0">
                <a:solidFill>
                  <a:prstClr val="black"/>
                </a:solidFill>
                <a:latin typeface="微软雅黑" panose="020B0503020204020204" pitchFamily="34" charset="-122"/>
                <a:ea typeface="微软雅黑" panose="020B0503020204020204" pitchFamily="34" charset="-122"/>
                <a:cs typeface="Times New Roman" panose="02020603050405020304"/>
              </a:rPr>
              <a:t>内容</a:t>
            </a:r>
            <a:endParaRPr lang="en-US" altLang="zh-CN" b="1" dirty="0" smtClean="0">
              <a:solidFill>
                <a:prstClr val="black"/>
              </a:solidFill>
              <a:latin typeface="微软雅黑" panose="020B0503020204020204" pitchFamily="34" charset="-122"/>
              <a:ea typeface="微软雅黑" panose="020B0503020204020204" pitchFamily="34" charset="-122"/>
              <a:cs typeface="Times New Roman" panose="02020603050405020304"/>
            </a:endParaRPr>
          </a:p>
          <a:p>
            <a:pPr marL="814070">
              <a:lnSpc>
                <a:spcPts val="2700"/>
              </a:lnSpc>
            </a:pPr>
            <a:endPar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endParaRPr>
          </a:p>
        </p:txBody>
      </p:sp>
      <p:sp>
        <p:nvSpPr>
          <p:cNvPr id="100" name="文本框 99"/>
          <p:cNvSpPr txBox="1"/>
          <p:nvPr/>
        </p:nvSpPr>
        <p:spPr>
          <a:xfrm>
            <a:off x="1070391" y="2573709"/>
            <a:ext cx="5309128" cy="938719"/>
          </a:xfrm>
          <a:prstGeom prst="rect">
            <a:avLst/>
          </a:prstGeom>
          <a:noFill/>
          <a:ln w="9525">
            <a:noFill/>
          </a:ln>
        </p:spPr>
        <p:txBody>
          <a:bodyPr wrap="square">
            <a:spAutoFit/>
          </a:bodyPr>
          <a:lstStyle/>
          <a:p>
            <a:pPr>
              <a:lnSpc>
                <a:spcPts val="3600"/>
              </a:lnSpc>
            </a:pPr>
            <a:r>
              <a:rPr lang="zh-CN" altLang="en-US" sz="2400" b="1" dirty="0">
                <a:solidFill>
                  <a:prstClr val="black"/>
                </a:solidFill>
                <a:latin typeface="微软雅黑" panose="020B0503020204020204" pitchFamily="34" charset="-122"/>
                <a:ea typeface="微软雅黑" panose="020B0503020204020204" pitchFamily="34" charset="-122"/>
              </a:rPr>
              <a:t>能力目标：</a:t>
            </a:r>
          </a:p>
          <a:p>
            <a:pPr>
              <a:lnSpc>
                <a:spcPts val="3000"/>
              </a:lnSpc>
            </a:pPr>
            <a:r>
              <a:rPr lang="zh-CN" altLang="en-US" b="1" dirty="0" smtClean="0">
                <a:solidFill>
                  <a:prstClr val="black"/>
                </a:solidFill>
                <a:latin typeface="微软雅黑" panose="020B0503020204020204" pitchFamily="34" charset="-122"/>
                <a:ea typeface="微软雅黑" panose="020B0503020204020204" pitchFamily="34" charset="-122"/>
                <a:cs typeface="Times New Roman" panose="02020603050405020304"/>
              </a:rPr>
              <a:t>能够</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掌握流通加工合理化</a:t>
            </a:r>
          </a:p>
        </p:txBody>
      </p:sp>
      <p:sp>
        <p:nvSpPr>
          <p:cNvPr id="13" name="object 6"/>
          <p:cNvSpPr/>
          <p:nvPr/>
        </p:nvSpPr>
        <p:spPr>
          <a:xfrm>
            <a:off x="311689" y="3527949"/>
            <a:ext cx="467995" cy="431800"/>
          </a:xfrm>
          <a:custGeom>
            <a:avLst/>
            <a:gdLst/>
            <a:ahLst/>
            <a:cxnLst/>
            <a:rect l="l" t="t" r="r" b="b"/>
            <a:pathLst>
              <a:path w="467994" h="431800">
                <a:moveTo>
                  <a:pt x="288036" y="164592"/>
                </a:moveTo>
                <a:lnTo>
                  <a:pt x="178307" y="164592"/>
                </a:lnTo>
                <a:lnTo>
                  <a:pt x="233171" y="0"/>
                </a:lnTo>
                <a:lnTo>
                  <a:pt x="288036" y="164592"/>
                </a:lnTo>
                <a:close/>
              </a:path>
              <a:path w="467994" h="431800">
                <a:moveTo>
                  <a:pt x="88392" y="431292"/>
                </a:moveTo>
                <a:lnTo>
                  <a:pt x="144780" y="266700"/>
                </a:lnTo>
                <a:lnTo>
                  <a:pt x="0" y="164592"/>
                </a:lnTo>
                <a:lnTo>
                  <a:pt x="467868" y="164592"/>
                </a:lnTo>
                <a:lnTo>
                  <a:pt x="323088" y="266700"/>
                </a:lnTo>
                <a:lnTo>
                  <a:pt x="343915" y="329184"/>
                </a:lnTo>
                <a:lnTo>
                  <a:pt x="233171" y="329184"/>
                </a:lnTo>
                <a:lnTo>
                  <a:pt x="88392" y="431292"/>
                </a:lnTo>
                <a:close/>
              </a:path>
              <a:path w="467994" h="431800">
                <a:moveTo>
                  <a:pt x="377951" y="431292"/>
                </a:moveTo>
                <a:lnTo>
                  <a:pt x="233171" y="329184"/>
                </a:lnTo>
                <a:lnTo>
                  <a:pt x="343915" y="329184"/>
                </a:lnTo>
                <a:lnTo>
                  <a:pt x="377951" y="431292"/>
                </a:lnTo>
                <a:close/>
              </a:path>
            </a:pathLst>
          </a:custGeom>
          <a:solidFill>
            <a:srgbClr val="0096DC"/>
          </a:solidFill>
        </p:spPr>
        <p:txBody>
          <a:bodyPr wrap="square" lIns="0" tIns="0" rIns="0" bIns="0" rtlCol="0"/>
          <a:lstStyle/>
          <a:p>
            <a:endParaRPr b="1">
              <a:solidFill>
                <a:prstClr val="black"/>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299581" y="3548622"/>
            <a:ext cx="7056034" cy="900246"/>
          </a:xfrm>
          <a:prstGeom prst="rect">
            <a:avLst/>
          </a:prstGeom>
          <a:noFill/>
        </p:spPr>
        <p:txBody>
          <a:bodyPr wrap="square" rtlCol="0" anchor="t">
            <a:spAutoFit/>
          </a:bodyPr>
          <a:lstStyle/>
          <a:p>
            <a:pPr marL="814070">
              <a:lnSpc>
                <a:spcPts val="3600"/>
              </a:lnSpc>
              <a:spcBef>
                <a:spcPts val="30"/>
              </a:spcBef>
            </a:pPr>
            <a:r>
              <a:rPr lang="zh-CN" altLang="en-US" sz="2400" b="1"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素质目标：</a:t>
            </a:r>
          </a:p>
          <a:p>
            <a:pPr>
              <a:lnSpc>
                <a:spcPts val="2700"/>
              </a:lnSpc>
              <a:spcBef>
                <a:spcPts val="30"/>
              </a:spcBef>
            </a:pPr>
            <a:r>
              <a:rPr lang="zh-CN" altLang="en-US" b="1"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            树立选择</a:t>
            </a:r>
            <a:r>
              <a:rPr lang="zh-CN" altLang="en-US"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合理流通</a:t>
            </a:r>
            <a:r>
              <a:rPr lang="zh-CN" altLang="en-US" b="1"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加工的意识</a:t>
            </a:r>
            <a:endParaRPr lang="zh-CN" altLang="en-US"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6" name="文本框 15"/>
          <p:cNvSpPr txBox="1"/>
          <p:nvPr/>
        </p:nvSpPr>
        <p:spPr>
          <a:xfrm>
            <a:off x="6332892" y="1504505"/>
            <a:ext cx="2331720" cy="3170099"/>
          </a:xfrm>
          <a:prstGeom prst="rect">
            <a:avLst/>
          </a:prstGeom>
          <a:noFill/>
        </p:spPr>
        <p:txBody>
          <a:bodyPr wrap="square" rtlCol="0">
            <a:spAutoFit/>
          </a:bodyPr>
          <a:lstStyle/>
          <a:p>
            <a:r>
              <a:rPr lang="zh-CN" altLang="en-US" sz="2000" b="1" dirty="0">
                <a:solidFill>
                  <a:prstClr val="black"/>
                </a:solidFill>
                <a:latin typeface="微软雅黑" panose="020B0503020204020204" pitchFamily="34" charset="-122"/>
                <a:ea typeface="微软雅黑" panose="020B0503020204020204" pitchFamily="34" charset="-122"/>
              </a:rPr>
              <a:t>重点</a:t>
            </a:r>
          </a:p>
          <a:p>
            <a:endParaRPr lang="zh-CN" altLang="en-US" sz="2000" b="1" dirty="0">
              <a:solidFill>
                <a:srgbClr val="FF0000"/>
              </a:solidFill>
              <a:latin typeface="微软雅黑" panose="020B0503020204020204" pitchFamily="34" charset="-122"/>
              <a:ea typeface="微软雅黑" panose="020B0503020204020204" pitchFamily="34" charset="-122"/>
            </a:endParaRPr>
          </a:p>
          <a:p>
            <a:r>
              <a:rPr lang="zh-CN" altLang="en-US" sz="2000" b="1" dirty="0">
                <a:latin typeface="微软雅黑" panose="020B0503020204020204" pitchFamily="34" charset="-122"/>
                <a:ea typeface="微软雅黑" panose="020B0503020204020204" pitchFamily="34" charset="-122"/>
              </a:rPr>
              <a:t>流通加工和生产加工的区别</a:t>
            </a:r>
          </a:p>
          <a:p>
            <a:endParaRPr lang="zh-CN" altLang="en-US" sz="2000" b="1" dirty="0">
              <a:latin typeface="微软雅黑" panose="020B0503020204020204" pitchFamily="34" charset="-122"/>
              <a:ea typeface="微软雅黑" panose="020B0503020204020204" pitchFamily="34" charset="-122"/>
            </a:endParaRPr>
          </a:p>
          <a:p>
            <a:endParaRPr lang="zh-CN" altLang="en-US" sz="2000" b="1" dirty="0">
              <a:latin typeface="微软雅黑" panose="020B0503020204020204" pitchFamily="34" charset="-122"/>
              <a:ea typeface="微软雅黑" panose="020B0503020204020204" pitchFamily="34" charset="-122"/>
            </a:endParaRPr>
          </a:p>
          <a:p>
            <a:r>
              <a:rPr lang="zh-CN" altLang="en-US" sz="2000" b="1" dirty="0">
                <a:latin typeface="微软雅黑" panose="020B0503020204020204" pitchFamily="34" charset="-122"/>
                <a:ea typeface="微软雅黑" panose="020B0503020204020204" pitchFamily="34" charset="-122"/>
              </a:rPr>
              <a:t>难点</a:t>
            </a:r>
          </a:p>
          <a:p>
            <a:endParaRPr lang="zh-CN" altLang="en-US" sz="2000" b="1" dirty="0">
              <a:latin typeface="微软雅黑" panose="020B0503020204020204" pitchFamily="34" charset="-122"/>
              <a:ea typeface="微软雅黑" panose="020B0503020204020204" pitchFamily="34" charset="-122"/>
            </a:endParaRPr>
          </a:p>
          <a:p>
            <a:r>
              <a:rPr lang="zh-CN" altLang="en-US" sz="2000" b="1" dirty="0">
                <a:latin typeface="微软雅黑" panose="020B0503020204020204" pitchFamily="34" charset="-122"/>
                <a:ea typeface="微软雅黑" panose="020B0503020204020204" pitchFamily="34" charset="-122"/>
                <a:sym typeface="+mn-ea"/>
              </a:rPr>
              <a:t>流通加工合理化的内容</a:t>
            </a:r>
          </a:p>
        </p:txBody>
      </p:sp>
    </p:spTree>
    <p:extLst>
      <p:ext uri="{BB962C8B-B14F-4D97-AF65-F5344CB8AC3E}">
        <p14:creationId xmlns:p14="http://schemas.microsoft.com/office/powerpoint/2010/main" val="93272486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en-US" altLang="zh-CN" b="1" dirty="0">
                  <a:solidFill>
                    <a:srgbClr val="0474B6"/>
                  </a:solidFill>
                  <a:latin typeface="华文楷体" panose="02010600040101010101" pitchFamily="2" charset="-122"/>
                  <a:ea typeface="华文楷体" panose="02010600040101010101" pitchFamily="2" charset="-122"/>
                  <a:sym typeface="+mn-ea"/>
                </a:rPr>
                <a:t> </a:t>
              </a:r>
              <a:r>
                <a:rPr lang="zh-CN" altLang="en-US" b="1" dirty="0">
                  <a:solidFill>
                    <a:srgbClr val="0474B6"/>
                  </a:solidFill>
                  <a:latin typeface="华文楷体" panose="02010600040101010101" pitchFamily="2" charset="-122"/>
                  <a:ea typeface="华文楷体" panose="02010600040101010101" pitchFamily="2" charset="-122"/>
                  <a:sym typeface="+mn-ea"/>
                </a:rPr>
                <a:t>一、流通加工的含义 </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323850" y="987425"/>
            <a:ext cx="3615055" cy="3784600"/>
          </a:xfrm>
          <a:prstGeom prst="rect">
            <a:avLst/>
          </a:prstGeom>
          <a:noFill/>
        </p:spPr>
        <p:txBody>
          <a:bodyPr wrap="square" rtlCol="0" anchor="t">
            <a:spAutoFit/>
          </a:bodyPr>
          <a:lstStyle/>
          <a:p>
            <a:pPr>
              <a:lnSpc>
                <a:spcPct val="150000"/>
              </a:lnSpc>
            </a:pPr>
            <a:r>
              <a:rPr lang="en-US" altLang="zh-CN">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流通加工的定义</a:t>
            </a:r>
            <a:r>
              <a:rPr lang="en-US" altLang="zh-CN" sz="20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a:latin typeface="微软雅黑" panose="020B0503020204020204" pitchFamily="34" charset="-122"/>
                <a:ea typeface="微软雅黑" panose="020B0503020204020204" pitchFamily="34" charset="-122"/>
                <a:cs typeface="微软雅黑" panose="020B0503020204020204" pitchFamily="34" charset="-122"/>
              </a:rPr>
              <a:t>  </a:t>
            </a:r>
          </a:p>
          <a:p>
            <a:pPr>
              <a:lnSpc>
                <a:spcPct val="150000"/>
              </a:lnSpc>
            </a:pPr>
            <a:r>
              <a:rPr lang="en-US" sz="2000" dirty="0">
                <a:solidFill>
                  <a:prstClr val="black"/>
                </a:solidFill>
                <a:latin typeface="微软雅黑" panose="020B0503020204020204" pitchFamily="34" charset="-122"/>
                <a:ea typeface="微软雅黑" panose="020B0503020204020204" pitchFamily="34" charset="-122"/>
                <a:sym typeface="+mn-ea"/>
              </a:rPr>
              <a:t>       </a:t>
            </a:r>
            <a:r>
              <a:rPr sz="2000" dirty="0">
                <a:solidFill>
                  <a:prstClr val="black"/>
                </a:solidFill>
                <a:latin typeface="微软雅黑" panose="020B0503020204020204" pitchFamily="34" charset="-122"/>
                <a:ea typeface="微软雅黑" panose="020B0503020204020204" pitchFamily="34" charset="-122"/>
                <a:sym typeface="+mn-ea"/>
              </a:rPr>
              <a:t>流通加工又称流通过程中的</a:t>
            </a:r>
            <a:r>
              <a:rPr sz="2000" dirty="0">
                <a:solidFill>
                  <a:srgbClr val="0070C0"/>
                </a:solidFill>
                <a:latin typeface="微软雅黑" panose="020B0503020204020204" pitchFamily="34" charset="-122"/>
                <a:ea typeface="微软雅黑" panose="020B0503020204020204" pitchFamily="34" charset="-122"/>
                <a:sym typeface="+mn-ea"/>
              </a:rPr>
              <a:t>辅助加工活动</a:t>
            </a:r>
            <a:r>
              <a:rPr sz="2000" dirty="0">
                <a:solidFill>
                  <a:prstClr val="black"/>
                </a:solidFill>
                <a:latin typeface="微软雅黑" panose="020B0503020204020204" pitchFamily="34" charset="-122"/>
                <a:ea typeface="微软雅黑" panose="020B0503020204020204" pitchFamily="34" charset="-122"/>
                <a:sym typeface="+mn-ea"/>
              </a:rPr>
              <a:t>。流通加工是指物品在从生产地到使用地的过程中，根据需要进行</a:t>
            </a:r>
            <a:r>
              <a:rPr sz="2000" dirty="0">
                <a:solidFill>
                  <a:srgbClr val="0070C0"/>
                </a:solidFill>
                <a:latin typeface="微软雅黑" panose="020B0503020204020204" pitchFamily="34" charset="-122"/>
                <a:ea typeface="微软雅黑" panose="020B0503020204020204" pitchFamily="34" charset="-122"/>
                <a:sym typeface="+mn-ea"/>
              </a:rPr>
              <a:t>包装、分割、计量、组装、价格贴附、商品检验</a:t>
            </a:r>
            <a:r>
              <a:rPr sz="2000" dirty="0">
                <a:solidFill>
                  <a:prstClr val="black"/>
                </a:solidFill>
                <a:latin typeface="微软雅黑" panose="020B0503020204020204" pitchFamily="34" charset="-122"/>
                <a:ea typeface="微软雅黑" panose="020B0503020204020204" pitchFamily="34" charset="-122"/>
                <a:sym typeface="+mn-ea"/>
              </a:rPr>
              <a:t>等一系列</a:t>
            </a:r>
            <a:r>
              <a:rPr sz="2000" dirty="0">
                <a:solidFill>
                  <a:srgbClr val="0070C0"/>
                </a:solidFill>
                <a:latin typeface="微软雅黑" panose="020B0503020204020204" pitchFamily="34" charset="-122"/>
                <a:ea typeface="微软雅黑" panose="020B0503020204020204" pitchFamily="34" charset="-122"/>
                <a:sym typeface="+mn-ea"/>
              </a:rPr>
              <a:t>简单作业</a:t>
            </a:r>
            <a:r>
              <a:rPr sz="2000" dirty="0">
                <a:solidFill>
                  <a:prstClr val="black"/>
                </a:solidFill>
                <a:latin typeface="微软雅黑" panose="020B0503020204020204" pitchFamily="34" charset="-122"/>
                <a:ea typeface="微软雅黑" panose="020B0503020204020204" pitchFamily="34" charset="-122"/>
                <a:sym typeface="+mn-ea"/>
              </a:rPr>
              <a:t>的总称。</a:t>
            </a:r>
          </a:p>
        </p:txBody>
      </p:sp>
      <p:pic>
        <p:nvPicPr>
          <p:cNvPr id="102" name="图片 101"/>
          <p:cNvPicPr/>
          <p:nvPr/>
        </p:nvPicPr>
        <p:blipFill>
          <a:blip r:embed="rId3"/>
          <a:stretch>
            <a:fillRect/>
          </a:stretch>
        </p:blipFill>
        <p:spPr>
          <a:xfrm>
            <a:off x="4499610" y="1556385"/>
            <a:ext cx="3926205" cy="2541270"/>
          </a:xfrm>
          <a:prstGeom prst="rect">
            <a:avLst/>
          </a:prstGeom>
          <a:noFill/>
          <a:ln w="9525">
            <a:noFill/>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一、流通加工的</a:t>
              </a:r>
              <a:r>
                <a:rPr lang="zh-CN" altLang="en-US" b="1" dirty="0" smtClean="0">
                  <a:solidFill>
                    <a:srgbClr val="0474B6"/>
                  </a:solidFill>
                  <a:latin typeface="华文楷体" panose="02010600040101010101" pitchFamily="2" charset="-122"/>
                  <a:ea typeface="华文楷体" panose="02010600040101010101" pitchFamily="2" charset="-122"/>
                  <a:sym typeface="+mn-ea"/>
                </a:rPr>
                <a:t>含义</a:t>
              </a:r>
              <a:endParaRPr lang="zh-CN" altLang="en-US" b="1" dirty="0">
                <a:solidFill>
                  <a:srgbClr val="0474B6"/>
                </a:solidFill>
                <a:latin typeface="华文楷体" panose="02010600040101010101" pitchFamily="2" charset="-122"/>
                <a:ea typeface="华文楷体" panose="02010600040101010101" pitchFamily="2" charset="-122"/>
                <a:sym typeface="+mn-ea"/>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151557" name="矩形 151556"/>
          <p:cNvSpPr>
            <a:spLocks noChangeAspect="1"/>
          </p:cNvSpPr>
          <p:nvPr/>
        </p:nvSpPr>
        <p:spPr>
          <a:xfrm>
            <a:off x="1331595" y="1275715"/>
            <a:ext cx="7019290" cy="3329940"/>
          </a:xfrm>
          <a:prstGeom prst="rect">
            <a:avLst/>
          </a:prstGeom>
          <a:noFill/>
          <a:ln w="9525">
            <a:noFill/>
          </a:ln>
        </p:spPr>
        <p:txBody>
          <a:bodyPr/>
          <a:lstStyle/>
          <a:p>
            <a:endParaRPr lang="zh-CN" altLang="en-US"/>
          </a:p>
        </p:txBody>
      </p:sp>
      <p:grpSp>
        <p:nvGrpSpPr>
          <p:cNvPr id="151556" name="组合 151555"/>
          <p:cNvGrpSpPr>
            <a:grpSpLocks noChangeAspect="1"/>
          </p:cNvGrpSpPr>
          <p:nvPr/>
        </p:nvGrpSpPr>
        <p:grpSpPr>
          <a:xfrm>
            <a:off x="683895" y="1275715"/>
            <a:ext cx="7019290" cy="3329940"/>
            <a:chOff x="2400" y="7290"/>
            <a:chExt cx="7920" cy="5460"/>
          </a:xfrm>
        </p:grpSpPr>
        <p:sp>
          <p:nvSpPr>
            <p:cNvPr id="3" name="矩形 2"/>
            <p:cNvSpPr>
              <a:spLocks noChangeAspect="1"/>
            </p:cNvSpPr>
            <p:nvPr/>
          </p:nvSpPr>
          <p:spPr>
            <a:xfrm>
              <a:off x="2400" y="7290"/>
              <a:ext cx="7920" cy="5460"/>
            </a:xfrm>
            <a:prstGeom prst="rect">
              <a:avLst/>
            </a:prstGeom>
            <a:noFill/>
            <a:ln w="9525">
              <a:noFill/>
            </a:ln>
          </p:spPr>
          <p:txBody>
            <a:bodyPr/>
            <a:lstStyle/>
            <a:p>
              <a:endParaRPr lang="zh-CN" altLang="en-US"/>
            </a:p>
          </p:txBody>
        </p:sp>
        <p:sp>
          <p:nvSpPr>
            <p:cNvPr id="151558" name="文本框 151557"/>
            <p:cNvSpPr txBox="1"/>
            <p:nvPr/>
          </p:nvSpPr>
          <p:spPr>
            <a:xfrm>
              <a:off x="3300" y="11814"/>
              <a:ext cx="360" cy="936"/>
            </a:xfrm>
            <a:prstGeom prst="rect">
              <a:avLst/>
            </a:prstGeom>
            <a:solidFill>
              <a:srgbClr val="FFFFFF"/>
            </a:solidFill>
            <a:ln w="9525">
              <a:noFill/>
            </a:ln>
          </p:spPr>
          <p:txBody>
            <a:bodyPr lIns="36000" tIns="90000" rIns="36000" bIns="90000"/>
            <a:lstStyle/>
            <a:p>
              <a:pPr algn="just"/>
              <a:r>
                <a:rPr lang="zh-CN" altLang="en-US" sz="1500" b="1" i="0" dirty="0">
                  <a:latin typeface="Times New Roman" panose="02020603050405020304" pitchFamily="18" charset="0"/>
                </a:rPr>
                <a:t>场所</a:t>
              </a:r>
            </a:p>
            <a:p>
              <a:pPr algn="just"/>
              <a:endParaRPr lang="zh-CN" altLang="en-US" sz="1500" b="1" i="0" dirty="0">
                <a:latin typeface="Times New Roman" panose="02020603050405020304" pitchFamily="18" charset="0"/>
              </a:endParaRPr>
            </a:p>
            <a:p>
              <a:endParaRPr lang="zh-CN" altLang="en-US" sz="1500" b="1" dirty="0">
                <a:latin typeface="Times New Roman" panose="02020603050405020304" pitchFamily="18" charset="0"/>
              </a:endParaRPr>
            </a:p>
          </p:txBody>
        </p:sp>
        <p:sp>
          <p:nvSpPr>
            <p:cNvPr id="151559" name="矩形 151558"/>
            <p:cNvSpPr/>
            <p:nvPr/>
          </p:nvSpPr>
          <p:spPr>
            <a:xfrm>
              <a:off x="3840" y="11814"/>
              <a:ext cx="5220" cy="936"/>
            </a:xfrm>
            <a:prstGeom prst="rect">
              <a:avLst/>
            </a:prstGeom>
            <a:solidFill>
              <a:srgbClr val="FFFFFF">
                <a:alpha val="0"/>
              </a:srgbClr>
            </a:solidFill>
            <a:ln w="9525" cap="flat" cmpd="sng">
              <a:solidFill>
                <a:srgbClr val="000000"/>
              </a:solidFill>
              <a:prstDash val="solid"/>
              <a:miter/>
              <a:headEnd type="none" w="med" len="med"/>
              <a:tailEnd type="none" w="med" len="med"/>
            </a:ln>
          </p:spPr>
          <p:txBody>
            <a:bodyPr/>
            <a:lstStyle/>
            <a:p>
              <a:endParaRPr lang="zh-CN" altLang="en-US"/>
            </a:p>
          </p:txBody>
        </p:sp>
        <p:grpSp>
          <p:nvGrpSpPr>
            <p:cNvPr id="151560" name="组合 151559"/>
            <p:cNvGrpSpPr/>
            <p:nvPr/>
          </p:nvGrpSpPr>
          <p:grpSpPr>
            <a:xfrm>
              <a:off x="3300" y="7446"/>
              <a:ext cx="6300" cy="5148"/>
              <a:chOff x="3300" y="7446"/>
              <a:chExt cx="6300" cy="5148"/>
            </a:xfrm>
          </p:grpSpPr>
          <p:sp>
            <p:nvSpPr>
              <p:cNvPr id="151561" name="文本框 151560"/>
              <p:cNvSpPr txBox="1"/>
              <p:nvPr/>
            </p:nvSpPr>
            <p:spPr>
              <a:xfrm>
                <a:off x="5820" y="9006"/>
                <a:ext cx="1260" cy="625"/>
              </a:xfrm>
              <a:prstGeom prst="rect">
                <a:avLst/>
              </a:prstGeom>
              <a:solidFill>
                <a:srgbClr val="FFFFFF"/>
              </a:solidFill>
              <a:ln w="9525" cap="flat" cmpd="sng">
                <a:solidFill>
                  <a:srgbClr val="000000"/>
                </a:solidFill>
                <a:prstDash val="solid"/>
                <a:miter/>
                <a:headEnd type="none" w="med" len="med"/>
                <a:tailEnd type="none" w="med" len="med"/>
              </a:ln>
            </p:spPr>
            <p:txBody>
              <a:bodyPr lIns="36000" tIns="90000" rIns="36000" bIns="90000"/>
              <a:lstStyle/>
              <a:p>
                <a:pPr algn="ctr"/>
                <a:r>
                  <a:rPr lang="zh-CN" altLang="en-US" sz="1500" b="1" i="0" dirty="0">
                    <a:latin typeface="Times New Roman" panose="02020603050405020304" pitchFamily="18" charset="0"/>
                  </a:rPr>
                  <a:t>流通加工</a:t>
                </a:r>
                <a:endParaRPr lang="zh-CN" altLang="en-US" sz="1500" b="1" dirty="0">
                  <a:latin typeface="Times New Roman" panose="02020603050405020304" pitchFamily="18" charset="0"/>
                </a:endParaRPr>
              </a:p>
            </p:txBody>
          </p:sp>
          <p:grpSp>
            <p:nvGrpSpPr>
              <p:cNvPr id="151562" name="组合 151561"/>
              <p:cNvGrpSpPr/>
              <p:nvPr/>
            </p:nvGrpSpPr>
            <p:grpSpPr>
              <a:xfrm>
                <a:off x="8880" y="8694"/>
                <a:ext cx="720" cy="1248"/>
                <a:chOff x="8880" y="8694"/>
                <a:chExt cx="720" cy="1248"/>
              </a:xfrm>
            </p:grpSpPr>
            <p:sp>
              <p:nvSpPr>
                <p:cNvPr id="151563" name="椭圆 151562"/>
                <p:cNvSpPr/>
                <p:nvPr/>
              </p:nvSpPr>
              <p:spPr>
                <a:xfrm>
                  <a:off x="8880" y="8694"/>
                  <a:ext cx="720" cy="1248"/>
                </a:xfrm>
                <a:prstGeom prst="ellipse">
                  <a:avLst/>
                </a:prstGeom>
                <a:solidFill>
                  <a:srgbClr val="FFFFFF"/>
                </a:solidFill>
                <a:ln w="9525" cap="flat" cmpd="sng">
                  <a:solidFill>
                    <a:srgbClr val="000000"/>
                  </a:solidFill>
                  <a:prstDash val="solid"/>
                  <a:headEnd type="none" w="med" len="med"/>
                  <a:tailEnd type="none" w="med" len="med"/>
                </a:ln>
              </p:spPr>
              <p:txBody>
                <a:bodyPr/>
                <a:lstStyle/>
                <a:p>
                  <a:endParaRPr lang="zh-CN" altLang="en-US"/>
                </a:p>
              </p:txBody>
            </p:sp>
            <p:sp>
              <p:nvSpPr>
                <p:cNvPr id="151564" name="文本框 151563"/>
                <p:cNvSpPr txBox="1"/>
                <p:nvPr/>
              </p:nvSpPr>
              <p:spPr>
                <a:xfrm>
                  <a:off x="9060" y="8850"/>
                  <a:ext cx="360" cy="936"/>
                </a:xfrm>
                <a:prstGeom prst="rect">
                  <a:avLst/>
                </a:prstGeom>
                <a:solidFill>
                  <a:srgbClr val="FFFFFF"/>
                </a:solidFill>
                <a:ln w="9525">
                  <a:noFill/>
                </a:ln>
              </p:spPr>
              <p:txBody>
                <a:bodyPr vert="eaVert" lIns="36000" tIns="90000" rIns="36000" bIns="90000"/>
                <a:lstStyle/>
                <a:p>
                  <a:pPr algn="just"/>
                  <a:r>
                    <a:rPr lang="zh-CN" altLang="en-US" sz="1500" b="1" i="0" dirty="0">
                      <a:latin typeface="Times New Roman" panose="02020603050405020304" pitchFamily="18" charset="0"/>
                    </a:rPr>
                    <a:t>销 售</a:t>
                  </a:r>
                  <a:endParaRPr lang="zh-CN" altLang="en-US" sz="1500" b="1" dirty="0">
                    <a:latin typeface="Times New Roman" panose="02020603050405020304" pitchFamily="18" charset="0"/>
                  </a:endParaRPr>
                </a:p>
              </p:txBody>
            </p:sp>
          </p:grpSp>
          <p:grpSp>
            <p:nvGrpSpPr>
              <p:cNvPr id="151565" name="组合 151564"/>
              <p:cNvGrpSpPr/>
              <p:nvPr/>
            </p:nvGrpSpPr>
            <p:grpSpPr>
              <a:xfrm>
                <a:off x="3300" y="8694"/>
                <a:ext cx="720" cy="1248"/>
                <a:chOff x="3120" y="8694"/>
                <a:chExt cx="720" cy="1248"/>
              </a:xfrm>
            </p:grpSpPr>
            <p:sp>
              <p:nvSpPr>
                <p:cNvPr id="151566" name="椭圆 151565"/>
                <p:cNvSpPr/>
                <p:nvPr/>
              </p:nvSpPr>
              <p:spPr>
                <a:xfrm>
                  <a:off x="3120" y="8694"/>
                  <a:ext cx="720" cy="1248"/>
                </a:xfrm>
                <a:prstGeom prst="ellipse">
                  <a:avLst/>
                </a:prstGeom>
                <a:solidFill>
                  <a:srgbClr val="FFFFFF"/>
                </a:solidFill>
                <a:ln w="9525" cap="flat" cmpd="sng">
                  <a:solidFill>
                    <a:srgbClr val="000000"/>
                  </a:solidFill>
                  <a:prstDash val="solid"/>
                  <a:headEnd type="none" w="med" len="med"/>
                  <a:tailEnd type="none" w="med" len="med"/>
                </a:ln>
              </p:spPr>
              <p:txBody>
                <a:bodyPr/>
                <a:lstStyle/>
                <a:p>
                  <a:endParaRPr lang="zh-CN" altLang="en-US"/>
                </a:p>
              </p:txBody>
            </p:sp>
            <p:sp>
              <p:nvSpPr>
                <p:cNvPr id="151567" name="文本框 151566"/>
                <p:cNvSpPr txBox="1"/>
                <p:nvPr/>
              </p:nvSpPr>
              <p:spPr>
                <a:xfrm>
                  <a:off x="3300" y="8850"/>
                  <a:ext cx="360" cy="936"/>
                </a:xfrm>
                <a:prstGeom prst="rect">
                  <a:avLst/>
                </a:prstGeom>
                <a:solidFill>
                  <a:srgbClr val="FFFFFF"/>
                </a:solidFill>
                <a:ln w="9525">
                  <a:noFill/>
                </a:ln>
              </p:spPr>
              <p:txBody>
                <a:bodyPr vert="eaVert" lIns="36000" tIns="90000" rIns="36000" bIns="90000"/>
                <a:lstStyle/>
                <a:p>
                  <a:pPr algn="just"/>
                  <a:r>
                    <a:rPr lang="zh-CN" altLang="en-US" sz="1500" b="1" i="0" dirty="0">
                      <a:latin typeface="Times New Roman" panose="02020603050405020304" pitchFamily="18" charset="0"/>
                    </a:rPr>
                    <a:t>制 造</a:t>
                  </a:r>
                  <a:endParaRPr lang="zh-CN" altLang="en-US" sz="1500" b="1" dirty="0">
                    <a:latin typeface="Times New Roman" panose="02020603050405020304" pitchFamily="18" charset="0"/>
                  </a:endParaRPr>
                </a:p>
              </p:txBody>
            </p:sp>
          </p:grpSp>
          <p:sp>
            <p:nvSpPr>
              <p:cNvPr id="151568" name="直接连接符 151567"/>
              <p:cNvSpPr/>
              <p:nvPr/>
            </p:nvSpPr>
            <p:spPr>
              <a:xfrm>
                <a:off x="7080" y="9318"/>
                <a:ext cx="1800" cy="0"/>
              </a:xfrm>
              <a:prstGeom prst="line">
                <a:avLst/>
              </a:prstGeom>
              <a:ln w="9525" cap="flat" cmpd="sng">
                <a:solidFill>
                  <a:srgbClr val="000000"/>
                </a:solidFill>
                <a:prstDash val="solid"/>
                <a:headEnd type="none" w="med" len="med"/>
                <a:tailEnd type="none" w="med" len="med"/>
              </a:ln>
            </p:spPr>
          </p:sp>
          <p:sp>
            <p:nvSpPr>
              <p:cNvPr id="151569" name="直接连接符 151568"/>
              <p:cNvSpPr/>
              <p:nvPr/>
            </p:nvSpPr>
            <p:spPr>
              <a:xfrm>
                <a:off x="4020" y="9318"/>
                <a:ext cx="1800" cy="1"/>
              </a:xfrm>
              <a:prstGeom prst="line">
                <a:avLst/>
              </a:prstGeom>
              <a:ln w="9525" cap="flat" cmpd="sng">
                <a:solidFill>
                  <a:srgbClr val="000000"/>
                </a:solidFill>
                <a:prstDash val="solid"/>
                <a:headEnd type="none" w="med" len="med"/>
                <a:tailEnd type="none" w="med" len="med"/>
              </a:ln>
            </p:spPr>
          </p:sp>
          <p:sp>
            <p:nvSpPr>
              <p:cNvPr id="151570" name="上箭头 151569"/>
              <p:cNvSpPr/>
              <p:nvPr/>
            </p:nvSpPr>
            <p:spPr>
              <a:xfrm>
                <a:off x="6180" y="7446"/>
                <a:ext cx="540" cy="1560"/>
              </a:xfrm>
              <a:prstGeom prst="upArrow">
                <a:avLst>
                  <a:gd name="adj1" fmla="val 50000"/>
                  <a:gd name="adj2" fmla="val 72222"/>
                </a:avLst>
              </a:prstGeom>
              <a:solidFill>
                <a:srgbClr val="FFFFFF"/>
              </a:solidFill>
              <a:ln w="9525" cap="flat" cmpd="sng">
                <a:solidFill>
                  <a:srgbClr val="000000"/>
                </a:solidFill>
                <a:prstDash val="solid"/>
                <a:miter/>
                <a:headEnd type="none" w="med" len="med"/>
                <a:tailEnd type="none" w="med" len="med"/>
              </a:ln>
            </p:spPr>
            <p:txBody>
              <a:bodyPr/>
              <a:lstStyle/>
              <a:p>
                <a:endParaRPr lang="zh-CN" altLang="en-US"/>
              </a:p>
            </p:txBody>
          </p:sp>
          <p:sp>
            <p:nvSpPr>
              <p:cNvPr id="151571" name="上箭头 151570"/>
              <p:cNvSpPr/>
              <p:nvPr/>
            </p:nvSpPr>
            <p:spPr>
              <a:xfrm>
                <a:off x="6360" y="9630"/>
                <a:ext cx="180" cy="780"/>
              </a:xfrm>
              <a:prstGeom prst="upArrow">
                <a:avLst>
                  <a:gd name="adj1" fmla="val 50000"/>
                  <a:gd name="adj2" fmla="val 108333"/>
                </a:avLst>
              </a:prstGeom>
              <a:solidFill>
                <a:srgbClr val="FFFFFF"/>
              </a:solidFill>
              <a:ln w="9525" cap="flat" cmpd="sng">
                <a:solidFill>
                  <a:srgbClr val="000000"/>
                </a:solidFill>
                <a:prstDash val="solid"/>
                <a:miter/>
                <a:headEnd type="none" w="med" len="med"/>
                <a:tailEnd type="none" w="med" len="med"/>
              </a:ln>
            </p:spPr>
            <p:txBody>
              <a:bodyPr/>
              <a:lstStyle/>
              <a:p>
                <a:endParaRPr lang="zh-CN" altLang="en-US"/>
              </a:p>
            </p:txBody>
          </p:sp>
          <p:sp>
            <p:nvSpPr>
              <p:cNvPr id="151572" name="文本框 151571"/>
              <p:cNvSpPr txBox="1"/>
              <p:nvPr/>
            </p:nvSpPr>
            <p:spPr>
              <a:xfrm>
                <a:off x="3840" y="10410"/>
                <a:ext cx="5220" cy="936"/>
              </a:xfrm>
              <a:prstGeom prst="rect">
                <a:avLst/>
              </a:prstGeom>
              <a:solidFill>
                <a:srgbClr val="FFFFFF"/>
              </a:solidFill>
              <a:ln w="9525" cap="flat" cmpd="sng">
                <a:solidFill>
                  <a:srgbClr val="000000"/>
                </a:solidFill>
                <a:prstDash val="solid"/>
                <a:miter/>
                <a:headEnd type="none" w="med" len="med"/>
                <a:tailEnd type="none" w="med" len="med"/>
              </a:ln>
            </p:spPr>
            <p:txBody>
              <a:bodyPr lIns="36000" tIns="216000" rIns="36000" bIns="90000"/>
              <a:lstStyle/>
              <a:p>
                <a:pPr algn="ctr"/>
                <a:r>
                  <a:rPr lang="zh-CN" altLang="en-US" sz="1500" b="1" i="0" dirty="0">
                    <a:latin typeface="Times New Roman" panose="02020603050405020304" pitchFamily="18" charset="0"/>
                  </a:rPr>
                  <a:t>研磨  切断  涂装  包装  组装  加热  冷却  其它</a:t>
                </a:r>
                <a:endParaRPr lang="zh-CN" altLang="en-US" sz="1500" b="1" dirty="0">
                  <a:latin typeface="Times New Roman" panose="02020603050405020304" pitchFamily="18" charset="0"/>
                </a:endParaRPr>
              </a:p>
            </p:txBody>
          </p:sp>
          <p:sp>
            <p:nvSpPr>
              <p:cNvPr id="151573" name="文本框 151572"/>
              <p:cNvSpPr txBox="1"/>
              <p:nvPr/>
            </p:nvSpPr>
            <p:spPr>
              <a:xfrm>
                <a:off x="3300" y="10410"/>
                <a:ext cx="360" cy="936"/>
              </a:xfrm>
              <a:prstGeom prst="rect">
                <a:avLst/>
              </a:prstGeom>
              <a:solidFill>
                <a:srgbClr val="FFFFFF"/>
              </a:solidFill>
              <a:ln w="9525">
                <a:noFill/>
              </a:ln>
            </p:spPr>
            <p:txBody>
              <a:bodyPr lIns="36000" tIns="90000" rIns="36000" bIns="90000"/>
              <a:lstStyle/>
              <a:p>
                <a:pPr algn="just"/>
                <a:r>
                  <a:rPr lang="zh-CN" altLang="en-US" sz="1500" b="1" i="0" dirty="0">
                    <a:latin typeface="Times New Roman" panose="02020603050405020304" pitchFamily="18" charset="0"/>
                  </a:rPr>
                  <a:t>加工</a:t>
                </a:r>
              </a:p>
              <a:p>
                <a:endParaRPr lang="zh-CN" altLang="en-US" sz="1500" b="1" dirty="0">
                  <a:latin typeface="Times New Roman" panose="02020603050405020304" pitchFamily="18" charset="0"/>
                </a:endParaRPr>
              </a:p>
            </p:txBody>
          </p:sp>
          <p:sp>
            <p:nvSpPr>
              <p:cNvPr id="151574" name="下箭头 151573"/>
              <p:cNvSpPr/>
              <p:nvPr/>
            </p:nvSpPr>
            <p:spPr>
              <a:xfrm>
                <a:off x="6360" y="11346"/>
                <a:ext cx="180" cy="468"/>
              </a:xfrm>
              <a:prstGeom prst="downArrow">
                <a:avLst>
                  <a:gd name="adj1" fmla="val 50000"/>
                  <a:gd name="adj2" fmla="val 65000"/>
                </a:avLst>
              </a:prstGeom>
              <a:solidFill>
                <a:srgbClr val="FFFFFF"/>
              </a:solidFill>
              <a:ln w="9525" cap="flat" cmpd="sng">
                <a:solidFill>
                  <a:srgbClr val="000000"/>
                </a:solidFill>
                <a:prstDash val="solid"/>
                <a:miter/>
                <a:headEnd type="none" w="med" len="med"/>
                <a:tailEnd type="none" w="med" len="med"/>
              </a:ln>
            </p:spPr>
            <p:txBody>
              <a:bodyPr/>
              <a:lstStyle/>
              <a:p>
                <a:endParaRPr lang="zh-CN" altLang="en-US"/>
              </a:p>
            </p:txBody>
          </p:sp>
          <p:sp>
            <p:nvSpPr>
              <p:cNvPr id="151575" name="文本框 151574"/>
              <p:cNvSpPr txBox="1"/>
              <p:nvPr/>
            </p:nvSpPr>
            <p:spPr>
              <a:xfrm>
                <a:off x="4020" y="11970"/>
                <a:ext cx="720" cy="624"/>
              </a:xfrm>
              <a:prstGeom prst="rect">
                <a:avLst/>
              </a:prstGeom>
              <a:solidFill>
                <a:srgbClr val="FFFFFF"/>
              </a:solidFill>
              <a:ln w="9525">
                <a:noFill/>
              </a:ln>
            </p:spPr>
            <p:txBody>
              <a:bodyPr lIns="36000" tIns="0" rIns="36000" bIns="0"/>
              <a:lstStyle/>
              <a:p>
                <a:pPr algn="just"/>
                <a:r>
                  <a:rPr lang="zh-CN" altLang="en-US" sz="1500" b="1" i="0" dirty="0">
                    <a:latin typeface="Times New Roman" panose="02020603050405020304" pitchFamily="18" charset="0"/>
                  </a:rPr>
                  <a:t>加工</a:t>
                </a:r>
              </a:p>
              <a:p>
                <a:pPr algn="just"/>
                <a:r>
                  <a:rPr lang="zh-CN" altLang="en-US" sz="1500" b="1" i="0" dirty="0">
                    <a:latin typeface="Times New Roman" panose="02020603050405020304" pitchFamily="18" charset="0"/>
                  </a:rPr>
                  <a:t>中心</a:t>
                </a:r>
              </a:p>
              <a:p>
                <a:endParaRPr lang="zh-CN" altLang="en-US" sz="1500" b="1" dirty="0">
                  <a:latin typeface="Times New Roman" panose="02020603050405020304" pitchFamily="18" charset="0"/>
                </a:endParaRPr>
              </a:p>
            </p:txBody>
          </p:sp>
          <p:sp>
            <p:nvSpPr>
              <p:cNvPr id="151576" name="文本框 151575"/>
              <p:cNvSpPr txBox="1"/>
              <p:nvPr/>
            </p:nvSpPr>
            <p:spPr>
              <a:xfrm>
                <a:off x="4920" y="11970"/>
                <a:ext cx="720" cy="624"/>
              </a:xfrm>
              <a:prstGeom prst="rect">
                <a:avLst/>
              </a:prstGeom>
              <a:solidFill>
                <a:srgbClr val="FFFFFF"/>
              </a:solidFill>
              <a:ln w="9525">
                <a:noFill/>
              </a:ln>
            </p:spPr>
            <p:txBody>
              <a:bodyPr lIns="36000" tIns="0" rIns="36000" bIns="0"/>
              <a:lstStyle/>
              <a:p>
                <a:pPr algn="just"/>
                <a:r>
                  <a:rPr lang="zh-CN" altLang="en-US" sz="1500" b="1" i="0" dirty="0">
                    <a:latin typeface="Times New Roman" panose="02020603050405020304" pitchFamily="18" charset="0"/>
                  </a:rPr>
                  <a:t>销售</a:t>
                </a:r>
              </a:p>
              <a:p>
                <a:pPr algn="just"/>
                <a:r>
                  <a:rPr lang="zh-CN" altLang="en-US" sz="1500" b="1" i="0" dirty="0">
                    <a:latin typeface="Times New Roman" panose="02020603050405020304" pitchFamily="18" charset="0"/>
                  </a:rPr>
                  <a:t>中心</a:t>
                </a:r>
              </a:p>
              <a:p>
                <a:endParaRPr lang="zh-CN" altLang="en-US" sz="1500" b="1" dirty="0">
                  <a:latin typeface="Times New Roman" panose="02020603050405020304" pitchFamily="18" charset="0"/>
                </a:endParaRPr>
              </a:p>
            </p:txBody>
          </p:sp>
          <p:sp>
            <p:nvSpPr>
              <p:cNvPr id="151577" name="文本框 151576"/>
              <p:cNvSpPr txBox="1"/>
              <p:nvPr/>
            </p:nvSpPr>
            <p:spPr>
              <a:xfrm>
                <a:off x="6180" y="11970"/>
                <a:ext cx="720" cy="624"/>
              </a:xfrm>
              <a:prstGeom prst="rect">
                <a:avLst/>
              </a:prstGeom>
              <a:solidFill>
                <a:srgbClr val="FFFFFF"/>
              </a:solidFill>
              <a:ln w="9525">
                <a:noFill/>
              </a:ln>
            </p:spPr>
            <p:txBody>
              <a:bodyPr lIns="36000" tIns="0" rIns="36000" bIns="0"/>
              <a:lstStyle/>
              <a:p>
                <a:pPr algn="just"/>
                <a:r>
                  <a:rPr lang="zh-CN" altLang="en-US" sz="1500" b="1" i="0" dirty="0">
                    <a:latin typeface="Times New Roman" panose="02020603050405020304" pitchFamily="18" charset="0"/>
                  </a:rPr>
                  <a:t>运输</a:t>
                </a:r>
              </a:p>
              <a:p>
                <a:pPr algn="just"/>
                <a:r>
                  <a:rPr lang="zh-CN" altLang="en-US" sz="1500" b="1" i="0" dirty="0">
                    <a:latin typeface="Times New Roman" panose="02020603050405020304" pitchFamily="18" charset="0"/>
                  </a:rPr>
                  <a:t>中心</a:t>
                </a:r>
              </a:p>
              <a:p>
                <a:pPr algn="just"/>
                <a:endParaRPr lang="zh-CN" altLang="en-US" sz="1500" b="1" i="0" dirty="0">
                  <a:latin typeface="Times New Roman" panose="02020603050405020304" pitchFamily="18" charset="0"/>
                </a:endParaRPr>
              </a:p>
              <a:p>
                <a:endParaRPr lang="zh-CN" altLang="en-US" sz="1500" b="1" dirty="0">
                  <a:latin typeface="Times New Roman" panose="02020603050405020304" pitchFamily="18" charset="0"/>
                </a:endParaRPr>
              </a:p>
            </p:txBody>
          </p:sp>
          <p:sp>
            <p:nvSpPr>
              <p:cNvPr id="151578" name="文本框 151577"/>
              <p:cNvSpPr txBox="1"/>
              <p:nvPr/>
            </p:nvSpPr>
            <p:spPr>
              <a:xfrm>
                <a:off x="7260" y="11970"/>
                <a:ext cx="720" cy="624"/>
              </a:xfrm>
              <a:prstGeom prst="rect">
                <a:avLst/>
              </a:prstGeom>
              <a:solidFill>
                <a:srgbClr val="FFFFFF"/>
              </a:solidFill>
              <a:ln w="9525">
                <a:noFill/>
              </a:ln>
            </p:spPr>
            <p:txBody>
              <a:bodyPr lIns="36000" tIns="0" rIns="36000" bIns="0"/>
              <a:lstStyle/>
              <a:p>
                <a:pPr algn="just"/>
                <a:r>
                  <a:rPr lang="zh-CN" altLang="en-US" sz="1500" b="1" i="0" dirty="0">
                    <a:latin typeface="Times New Roman" panose="02020603050405020304" pitchFamily="18" charset="0"/>
                  </a:rPr>
                  <a:t>仓库</a:t>
                </a:r>
              </a:p>
              <a:p>
                <a:pPr algn="just"/>
                <a:endParaRPr lang="zh-CN" altLang="en-US" sz="1500" b="1" i="0" dirty="0">
                  <a:latin typeface="Times New Roman" panose="02020603050405020304" pitchFamily="18" charset="0"/>
                </a:endParaRPr>
              </a:p>
              <a:p>
                <a:endParaRPr lang="zh-CN" altLang="en-US" sz="1500" b="1" dirty="0">
                  <a:latin typeface="Times New Roman" panose="02020603050405020304" pitchFamily="18" charset="0"/>
                </a:endParaRPr>
              </a:p>
            </p:txBody>
          </p:sp>
          <p:sp>
            <p:nvSpPr>
              <p:cNvPr id="151579" name="文本框 151578"/>
              <p:cNvSpPr txBox="1"/>
              <p:nvPr/>
            </p:nvSpPr>
            <p:spPr>
              <a:xfrm>
                <a:off x="8160" y="11970"/>
                <a:ext cx="900" cy="624"/>
              </a:xfrm>
              <a:prstGeom prst="rect">
                <a:avLst/>
              </a:prstGeom>
              <a:solidFill>
                <a:srgbClr val="FFFFFF"/>
              </a:solidFill>
              <a:ln w="9525">
                <a:noFill/>
              </a:ln>
            </p:spPr>
            <p:txBody>
              <a:bodyPr lIns="36000" tIns="0" rIns="36000" bIns="0"/>
              <a:lstStyle/>
              <a:p>
                <a:pPr algn="ctr"/>
                <a:r>
                  <a:rPr lang="zh-CN" altLang="en-US" sz="1500" b="1" i="0" dirty="0">
                    <a:latin typeface="Times New Roman" panose="02020603050405020304" pitchFamily="18" charset="0"/>
                  </a:rPr>
                  <a:t>向客户</a:t>
                </a:r>
              </a:p>
              <a:p>
                <a:pPr algn="ctr"/>
                <a:r>
                  <a:rPr lang="zh-CN" altLang="en-US" sz="1500" b="1" i="0" dirty="0">
                    <a:latin typeface="Times New Roman" panose="02020603050405020304" pitchFamily="18" charset="0"/>
                  </a:rPr>
                  <a:t>交换</a:t>
                </a:r>
              </a:p>
              <a:p>
                <a:pPr algn="ctr"/>
                <a:endParaRPr lang="zh-CN" altLang="en-US" sz="1500" b="1" i="0" dirty="0">
                  <a:latin typeface="Times New Roman" panose="02020603050405020304" pitchFamily="18" charset="0"/>
                </a:endParaRPr>
              </a:p>
              <a:p>
                <a:endParaRPr lang="zh-CN" altLang="en-US" sz="1500" b="1" dirty="0">
                  <a:latin typeface="Times New Roman" panose="02020603050405020304" pitchFamily="18" charset="0"/>
                </a:endParaRPr>
              </a:p>
            </p:txBody>
          </p:sp>
          <p:sp>
            <p:nvSpPr>
              <p:cNvPr id="151580" name="文本框 151579"/>
              <p:cNvSpPr txBox="1"/>
              <p:nvPr/>
            </p:nvSpPr>
            <p:spPr>
              <a:xfrm>
                <a:off x="4200" y="8694"/>
                <a:ext cx="1620" cy="312"/>
              </a:xfrm>
              <a:prstGeom prst="rect">
                <a:avLst/>
              </a:prstGeom>
              <a:solidFill>
                <a:srgbClr val="FFFFFF"/>
              </a:solidFill>
              <a:ln w="9525">
                <a:noFill/>
              </a:ln>
            </p:spPr>
            <p:txBody>
              <a:bodyPr lIns="36000" tIns="0" rIns="36000" bIns="0"/>
              <a:lstStyle/>
              <a:p>
                <a:pPr algn="just"/>
                <a:r>
                  <a:rPr lang="zh-CN" altLang="en-US" sz="1500" b="1" i="0" dirty="0">
                    <a:latin typeface="Times New Roman" panose="02020603050405020304" pitchFamily="18" charset="0"/>
                  </a:rPr>
                  <a:t>计划大批量生产</a:t>
                </a:r>
              </a:p>
              <a:p>
                <a:endParaRPr lang="zh-CN" altLang="en-US" sz="1500" b="1" dirty="0">
                  <a:latin typeface="Times New Roman" panose="02020603050405020304" pitchFamily="18" charset="0"/>
                </a:endParaRPr>
              </a:p>
            </p:txBody>
          </p:sp>
          <p:sp>
            <p:nvSpPr>
              <p:cNvPr id="151581" name="文本框 151580"/>
              <p:cNvSpPr txBox="1"/>
              <p:nvPr/>
            </p:nvSpPr>
            <p:spPr>
              <a:xfrm>
                <a:off x="4200" y="8226"/>
                <a:ext cx="1620" cy="312"/>
              </a:xfrm>
              <a:prstGeom prst="rect">
                <a:avLst/>
              </a:prstGeom>
              <a:solidFill>
                <a:srgbClr val="FFFFFF"/>
              </a:solidFill>
              <a:ln w="9525">
                <a:noFill/>
              </a:ln>
            </p:spPr>
            <p:txBody>
              <a:bodyPr lIns="36000" tIns="0" rIns="36000" bIns="0"/>
              <a:lstStyle/>
              <a:p>
                <a:pPr algn="r"/>
                <a:r>
                  <a:rPr lang="zh-CN" altLang="en-US" sz="1500" b="1" i="0" dirty="0">
                    <a:latin typeface="Times New Roman" panose="02020603050405020304" pitchFamily="18" charset="0"/>
                  </a:rPr>
                  <a:t>调整物流时间</a:t>
                </a:r>
              </a:p>
              <a:p>
                <a:pPr algn="just"/>
                <a:endParaRPr lang="zh-CN" altLang="en-US" sz="1500" b="1" i="0" dirty="0">
                  <a:latin typeface="Times New Roman" panose="02020603050405020304" pitchFamily="18" charset="0"/>
                </a:endParaRPr>
              </a:p>
              <a:p>
                <a:endParaRPr lang="zh-CN" altLang="en-US" sz="1500" b="1" dirty="0">
                  <a:latin typeface="Times New Roman" panose="02020603050405020304" pitchFamily="18" charset="0"/>
                </a:endParaRPr>
              </a:p>
            </p:txBody>
          </p:sp>
          <p:sp>
            <p:nvSpPr>
              <p:cNvPr id="151582" name="文本框 151581"/>
              <p:cNvSpPr txBox="1"/>
              <p:nvPr/>
            </p:nvSpPr>
            <p:spPr>
              <a:xfrm>
                <a:off x="4200" y="7758"/>
                <a:ext cx="1620" cy="312"/>
              </a:xfrm>
              <a:prstGeom prst="rect">
                <a:avLst/>
              </a:prstGeom>
              <a:solidFill>
                <a:srgbClr val="FFFFFF"/>
              </a:solidFill>
              <a:ln w="9525">
                <a:noFill/>
              </a:ln>
            </p:spPr>
            <p:txBody>
              <a:bodyPr lIns="36000" tIns="0" rIns="36000" bIns="0"/>
              <a:lstStyle/>
              <a:p>
                <a:pPr algn="r"/>
                <a:r>
                  <a:rPr lang="zh-CN" altLang="en-US" sz="1500" b="1" i="0" dirty="0">
                    <a:latin typeface="Times New Roman" panose="02020603050405020304" pitchFamily="18" charset="0"/>
                  </a:rPr>
                  <a:t>输送</a:t>
                </a:r>
              </a:p>
              <a:p>
                <a:pPr algn="just"/>
                <a:endParaRPr lang="zh-CN" altLang="en-US" sz="1500" b="1" i="0" dirty="0">
                  <a:latin typeface="Times New Roman" panose="02020603050405020304" pitchFamily="18" charset="0"/>
                </a:endParaRPr>
              </a:p>
              <a:p>
                <a:endParaRPr lang="zh-CN" altLang="en-US" sz="1500" b="1" dirty="0">
                  <a:latin typeface="Times New Roman" panose="02020603050405020304" pitchFamily="18" charset="0"/>
                </a:endParaRPr>
              </a:p>
            </p:txBody>
          </p:sp>
          <p:sp>
            <p:nvSpPr>
              <p:cNvPr id="151583" name="文本框 151582"/>
              <p:cNvSpPr txBox="1"/>
              <p:nvPr/>
            </p:nvSpPr>
            <p:spPr>
              <a:xfrm>
                <a:off x="7080" y="7758"/>
                <a:ext cx="1620" cy="312"/>
              </a:xfrm>
              <a:prstGeom prst="rect">
                <a:avLst/>
              </a:prstGeom>
              <a:solidFill>
                <a:srgbClr val="FFFFFF"/>
              </a:solidFill>
              <a:ln w="9525">
                <a:noFill/>
              </a:ln>
            </p:spPr>
            <p:txBody>
              <a:bodyPr lIns="36000" tIns="0" rIns="36000" bIns="0"/>
              <a:lstStyle/>
              <a:p>
                <a:pPr algn="just"/>
                <a:r>
                  <a:rPr lang="zh-CN" altLang="en-US" sz="1500" b="1" i="0" dirty="0">
                    <a:latin typeface="Times New Roman" panose="02020603050405020304" pitchFamily="18" charset="0"/>
                  </a:rPr>
                  <a:t>单件化</a:t>
                </a:r>
              </a:p>
              <a:p>
                <a:endParaRPr lang="zh-CN" altLang="en-US" sz="1500" b="1" dirty="0">
                  <a:latin typeface="Times New Roman" panose="02020603050405020304" pitchFamily="18" charset="0"/>
                </a:endParaRPr>
              </a:p>
            </p:txBody>
          </p:sp>
          <p:sp>
            <p:nvSpPr>
              <p:cNvPr id="151584" name="文本框 151583"/>
              <p:cNvSpPr txBox="1"/>
              <p:nvPr/>
            </p:nvSpPr>
            <p:spPr>
              <a:xfrm>
                <a:off x="7260" y="8694"/>
                <a:ext cx="1620" cy="312"/>
              </a:xfrm>
              <a:prstGeom prst="rect">
                <a:avLst/>
              </a:prstGeom>
              <a:solidFill>
                <a:srgbClr val="FFFFFF"/>
              </a:solidFill>
              <a:ln w="9525">
                <a:noFill/>
              </a:ln>
            </p:spPr>
            <p:txBody>
              <a:bodyPr lIns="36000" tIns="0" rIns="36000" bIns="0"/>
              <a:lstStyle/>
              <a:p>
                <a:pPr algn="just"/>
                <a:r>
                  <a:rPr lang="zh-CN" altLang="en-US" sz="1500" b="1" i="0" dirty="0">
                    <a:latin typeface="Times New Roman" panose="02020603050405020304" pitchFamily="18" charset="0"/>
                  </a:rPr>
                  <a:t>提高商品价值</a:t>
                </a:r>
              </a:p>
              <a:p>
                <a:endParaRPr lang="zh-CN" altLang="en-US" sz="1500" b="1" dirty="0">
                  <a:latin typeface="Times New Roman" panose="02020603050405020304" pitchFamily="18" charset="0"/>
                </a:endParaRPr>
              </a:p>
            </p:txBody>
          </p:sp>
          <p:sp>
            <p:nvSpPr>
              <p:cNvPr id="151585" name="文本框 151584"/>
              <p:cNvSpPr txBox="1"/>
              <p:nvPr/>
            </p:nvSpPr>
            <p:spPr>
              <a:xfrm>
                <a:off x="7260" y="9474"/>
                <a:ext cx="1620" cy="312"/>
              </a:xfrm>
              <a:prstGeom prst="rect">
                <a:avLst/>
              </a:prstGeom>
              <a:solidFill>
                <a:srgbClr val="FFFFFF"/>
              </a:solidFill>
              <a:ln w="9525">
                <a:noFill/>
              </a:ln>
            </p:spPr>
            <p:txBody>
              <a:bodyPr lIns="36000" tIns="0" rIns="36000" bIns="0"/>
              <a:lstStyle/>
              <a:p>
                <a:pPr algn="just"/>
                <a:r>
                  <a:rPr lang="zh-CN" altLang="en-US" sz="1500" b="1" i="0" dirty="0">
                    <a:latin typeface="Times New Roman" panose="02020603050405020304" pitchFamily="18" charset="0"/>
                  </a:rPr>
                  <a:t>提高服务水平</a:t>
                </a:r>
              </a:p>
              <a:p>
                <a:endParaRPr lang="zh-CN" altLang="en-US" sz="1500" b="1" dirty="0">
                  <a:latin typeface="Times New Roman" panose="02020603050405020304" pitchFamily="18" charset="0"/>
                </a:endParaRPr>
              </a:p>
            </p:txBody>
          </p:sp>
          <p:sp>
            <p:nvSpPr>
              <p:cNvPr id="151586" name="文本框 151585"/>
              <p:cNvSpPr txBox="1"/>
              <p:nvPr/>
            </p:nvSpPr>
            <p:spPr>
              <a:xfrm>
                <a:off x="4200" y="9474"/>
                <a:ext cx="1620" cy="312"/>
              </a:xfrm>
              <a:prstGeom prst="rect">
                <a:avLst/>
              </a:prstGeom>
              <a:solidFill>
                <a:srgbClr val="FFFFFF"/>
              </a:solidFill>
              <a:ln w="9525">
                <a:noFill/>
              </a:ln>
            </p:spPr>
            <p:txBody>
              <a:bodyPr lIns="36000" tIns="0" rIns="36000" bIns="0"/>
              <a:lstStyle/>
              <a:p>
                <a:pPr algn="just"/>
                <a:r>
                  <a:rPr lang="zh-CN" altLang="en-US" sz="1500" b="1" i="0" dirty="0">
                    <a:latin typeface="Times New Roman" panose="02020603050405020304" pitchFamily="18" charset="0"/>
                  </a:rPr>
                  <a:t>提高空间效率</a:t>
                </a:r>
              </a:p>
              <a:p>
                <a:endParaRPr lang="zh-CN" altLang="en-US" sz="1500" b="1" dirty="0">
                  <a:latin typeface="Times New Roman" panose="02020603050405020304" pitchFamily="18" charset="0"/>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1000"/>
                                  </p:stCondLst>
                                  <p:childTnLst>
                                    <p:set>
                                      <p:cBhvr>
                                        <p:cTn id="6" dur="1" fill="hold">
                                          <p:stCondLst>
                                            <p:cond delay="0"/>
                                          </p:stCondLst>
                                        </p:cTn>
                                        <p:tgtEl>
                                          <p:spTgt spid="151556"/>
                                        </p:tgtEl>
                                        <p:attrNameLst>
                                          <p:attrName>style.visibility</p:attrName>
                                        </p:attrNameLst>
                                      </p:cBhvr>
                                      <p:to>
                                        <p:strVal val="visible"/>
                                      </p:to>
                                    </p:set>
                                    <p:animEffect transition="in" filter="checkerboard(across)">
                                      <p:cBhvr>
                                        <p:cTn id="7" dur="500"/>
                                        <p:tgtEl>
                                          <p:spTgt spid="1515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en-US" altLang="zh-CN" b="1" dirty="0">
                  <a:solidFill>
                    <a:srgbClr val="0474B6"/>
                  </a:solidFill>
                  <a:latin typeface="华文楷体" panose="02010600040101010101" pitchFamily="2" charset="-122"/>
                  <a:ea typeface="华文楷体" panose="02010600040101010101" pitchFamily="2" charset="-122"/>
                  <a:sym typeface="+mn-ea"/>
                </a:rPr>
                <a:t> </a:t>
              </a:r>
              <a:r>
                <a:rPr lang="zh-CN" altLang="en-US" b="1" dirty="0">
                  <a:solidFill>
                    <a:srgbClr val="0474B6"/>
                  </a:solidFill>
                  <a:latin typeface="华文楷体" panose="02010600040101010101" pitchFamily="2" charset="-122"/>
                  <a:ea typeface="华文楷体" panose="02010600040101010101" pitchFamily="2" charset="-122"/>
                  <a:sym typeface="+mn-ea"/>
                </a:rPr>
                <a:t>一、流通加工的含义 </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274320" y="1348105"/>
            <a:ext cx="8513445" cy="1198880"/>
          </a:xfrm>
          <a:prstGeom prst="rect">
            <a:avLst/>
          </a:prstGeom>
          <a:noFill/>
        </p:spPr>
        <p:txBody>
          <a:bodyPr wrap="square" rtlCol="0" anchor="t">
            <a:spAutoFit/>
          </a:bodyPr>
          <a:lstStyle/>
          <a:p>
            <a:pPr>
              <a:lnSpc>
                <a:spcPct val="120000"/>
              </a:lnSpc>
              <a:spcBef>
                <a:spcPts val="0"/>
              </a:spcBef>
              <a:spcAft>
                <a:spcPts val="0"/>
              </a:spcAft>
            </a:pPr>
            <a:r>
              <a:rPr lang="en-US" altLang="zh-CN">
                <a:latin typeface="微软雅黑" panose="020B0503020204020204" pitchFamily="34" charset="-122"/>
                <a:ea typeface="微软雅黑" panose="020B0503020204020204" pitchFamily="34" charset="-122"/>
                <a:cs typeface="微软雅黑" panose="020B0503020204020204" pitchFamily="34" charset="-122"/>
              </a:rPr>
              <a:t>        </a:t>
            </a:r>
            <a:r>
              <a:rPr sz="2000" dirty="0">
                <a:solidFill>
                  <a:prstClr val="black"/>
                </a:solidFill>
                <a:latin typeface="微软雅黑" panose="020B0503020204020204" pitchFamily="34" charset="-122"/>
                <a:ea typeface="微软雅黑" panose="020B0503020204020204" pitchFamily="34" charset="-122"/>
                <a:sym typeface="+mn-ea"/>
              </a:rPr>
              <a:t>流通加工具有生产制造活动的一般性质，与一般的生产型加工在加工方法、加工组织、生产管理等方面并无显著区别。但是，在加工对象、加工程度等方面却差别较大。 </a:t>
            </a:r>
          </a:p>
        </p:txBody>
      </p:sp>
      <p:graphicFrame>
        <p:nvGraphicFramePr>
          <p:cNvPr id="721019" name="Group 123"/>
          <p:cNvGraphicFramePr>
            <a:graphicFrameLocks noGrp="1"/>
          </p:cNvGraphicFramePr>
          <p:nvPr>
            <p:custDataLst>
              <p:tags r:id="rId1"/>
            </p:custDataLst>
          </p:nvPr>
        </p:nvGraphicFramePr>
        <p:xfrm>
          <a:off x="539750" y="2604135"/>
          <a:ext cx="7891780" cy="2011680"/>
        </p:xfrm>
        <a:graphic>
          <a:graphicData uri="http://schemas.openxmlformats.org/drawingml/2006/table">
            <a:tbl>
              <a:tblPr/>
              <a:tblGrid>
                <a:gridCol w="1119505"/>
                <a:gridCol w="3196590"/>
                <a:gridCol w="3575685"/>
              </a:tblGrid>
              <a:tr h="35179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400" b="1" i="0" u="none" strike="noStrike" cap="none" normalizeH="0" baseline="0" smtClean="0">
                          <a:ln>
                            <a:noFill/>
                          </a:ln>
                          <a:solidFill>
                            <a:schemeClr val="bg1"/>
                          </a:solidFill>
                          <a:effectLst/>
                          <a:latin typeface="微软雅黑" panose="020B0503020204020204" pitchFamily="34" charset="-122"/>
                          <a:ea typeface="微软雅黑" panose="020B0503020204020204" pitchFamily="34" charset="-122"/>
                        </a:rPr>
                        <a:t> </a:t>
                      </a:r>
                    </a:p>
                  </a:txBody>
                  <a:tcPr marL="90488" marR="90488" marT="44450" marB="44450"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GB" sz="1600" b="1" i="0" u="none" strike="noStrike" cap="none" normalizeH="0" baseline="0" smtClean="0">
                          <a:ln>
                            <a:noFill/>
                          </a:ln>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rPr>
                        <a:t>生 产 加 工</a:t>
                      </a:r>
                      <a:r>
                        <a:rPr kumimoji="0" lang="zh-CN" altLang="en-US" sz="1600" b="1" i="0" u="none" strike="noStrike" cap="none" normalizeH="0" baseline="0" smtClean="0">
                          <a:ln>
                            <a:noFill/>
                          </a:ln>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90488" marR="90488" marT="44450" marB="44450"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GB" sz="1600" b="1" i="0" u="none" strike="noStrike" cap="none" normalizeH="0" baseline="0" smtClean="0">
                          <a:ln>
                            <a:noFill/>
                          </a:ln>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rPr>
                        <a:t>流 通 加 工</a:t>
                      </a:r>
                      <a:r>
                        <a:rPr kumimoji="0" lang="zh-CN" altLang="en-US" sz="1600" b="1" i="0" u="none" strike="noStrike" cap="none" normalizeH="0" baseline="0" smtClean="0">
                          <a:ln>
                            <a:noFill/>
                          </a:ln>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90488" marR="90488" marT="44450" marB="44450"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1"/>
                    </a:solidFill>
                  </a:tcPr>
                </a:tc>
              </a:tr>
              <a:tr h="30226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GB" sz="1400" b="1" i="0" u="none" strike="noStrike" cap="none" normalizeH="0" baseline="0" smtClean="0">
                          <a:ln>
                            <a:noFill/>
                          </a:ln>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rPr>
                        <a:t>加 工 对 象</a:t>
                      </a:r>
                      <a:r>
                        <a:rPr kumimoji="0" lang="zh-CN" altLang="en-US" sz="1400" b="1" i="0" u="none" strike="noStrike" cap="none" normalizeH="0" baseline="0" smtClean="0">
                          <a:ln>
                            <a:noFill/>
                          </a:ln>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90488" marR="90488" marT="44450" marB="44450"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GB" sz="1400" b="1" i="0" u="none" strike="noStrike" cap="none" normalizeH="0" baseline="0" smtClean="0">
                          <a:ln>
                            <a:noFill/>
                          </a:ln>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rPr>
                        <a:t>原材料、零配件、半成品</a:t>
                      </a:r>
                      <a:r>
                        <a:rPr kumimoji="0" lang="zh-CN" altLang="en-US" sz="1400" b="1" i="0" u="none" strike="noStrike" cap="none" normalizeH="0" baseline="0" smtClean="0">
                          <a:ln>
                            <a:noFill/>
                          </a:ln>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90488" marR="90488" marT="44450" marB="44450"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GB" sz="1400" b="1" i="0" u="none" strike="noStrike" cap="none" normalizeH="0" baseline="0" smtClean="0">
                          <a:ln>
                            <a:noFill/>
                          </a:ln>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rPr>
                        <a:t>进入流通过程的商品</a:t>
                      </a:r>
                      <a:r>
                        <a:rPr kumimoji="0" lang="zh-CN" altLang="en-US" sz="1400" b="1" i="0" u="none" strike="noStrike" cap="none" normalizeH="0" baseline="0" smtClean="0">
                          <a:ln>
                            <a:noFill/>
                          </a:ln>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90488" marR="90488" marT="44450" marB="44450"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1"/>
                    </a:solidFill>
                  </a:tcPr>
                </a:tc>
              </a:tr>
              <a:tr h="349885">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GB" sz="1400" b="1" i="0" u="none" strike="noStrike" cap="none" normalizeH="0" baseline="0" smtClean="0">
                          <a:ln>
                            <a:noFill/>
                          </a:ln>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rPr>
                        <a:t>加 工 程 度</a:t>
                      </a:r>
                      <a:r>
                        <a:rPr kumimoji="0" lang="zh-CN" altLang="en-US" sz="1400" b="1" i="0" u="none" strike="noStrike" cap="none" normalizeH="0" baseline="0" smtClean="0">
                          <a:ln>
                            <a:noFill/>
                          </a:ln>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90488" marR="90488" marT="44450" marB="44450"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GB" sz="1400" b="1" i="0" u="none" strike="noStrike" cap="none" normalizeH="0" baseline="0" smtClean="0">
                          <a:ln>
                            <a:noFill/>
                          </a:ln>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rPr>
                        <a:t>复杂的形成产品主体的加工</a:t>
                      </a:r>
                      <a:r>
                        <a:rPr kumimoji="0" lang="zh-CN" altLang="en-US" sz="1400" b="1" i="0" u="none" strike="noStrike" cap="none" normalizeH="0" baseline="0" smtClean="0">
                          <a:ln>
                            <a:noFill/>
                          </a:ln>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90488" marR="90488" marT="44450" marB="44450"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GB" sz="1400" b="1" i="0" u="none" strike="noStrike" cap="none" normalizeH="0" baseline="0" smtClean="0">
                          <a:ln>
                            <a:noFill/>
                          </a:ln>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rPr>
                        <a:t>简单的、辅助性的补充加工</a:t>
                      </a:r>
                      <a:r>
                        <a:rPr kumimoji="0" lang="zh-CN" altLang="en-US" sz="1400" b="1" i="0" u="none" strike="noStrike" cap="none" normalizeH="0" baseline="0" smtClean="0">
                          <a:ln>
                            <a:noFill/>
                          </a:ln>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90488" marR="90488" marT="44450" marB="44450"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1"/>
                    </a:solidFill>
                  </a:tcPr>
                </a:tc>
              </a:tr>
              <a:tr h="325755">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GB" sz="1400" b="1" i="0" u="none" strike="noStrike" cap="none" normalizeH="0" baseline="0" smtClean="0">
                          <a:ln>
                            <a:noFill/>
                          </a:ln>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rPr>
                        <a:t>附 加 价 值</a:t>
                      </a:r>
                      <a:r>
                        <a:rPr kumimoji="0" lang="zh-CN" altLang="en-US" sz="1400" b="1" i="0" u="none" strike="noStrike" cap="none" normalizeH="0" baseline="0" smtClean="0">
                          <a:ln>
                            <a:noFill/>
                          </a:ln>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90488" marR="90488" marT="44450" marB="44450"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GB" sz="1400" b="1" i="0" u="none" strike="noStrike" cap="none" normalizeH="0" baseline="0" smtClean="0">
                          <a:ln>
                            <a:noFill/>
                          </a:ln>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rPr>
                        <a:t>创造价值和使用价值</a:t>
                      </a:r>
                      <a:r>
                        <a:rPr kumimoji="0" lang="zh-CN" altLang="en-US" sz="1400" b="1" i="0" u="none" strike="noStrike" cap="none" normalizeH="0" baseline="0" smtClean="0">
                          <a:ln>
                            <a:noFill/>
                          </a:ln>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90488" marR="90488" marT="44450" marB="44450"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GB" sz="1400" b="1" i="0" u="none" strike="noStrike" cap="none" normalizeH="0" baseline="0" smtClean="0">
                          <a:ln>
                            <a:noFill/>
                          </a:ln>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rPr>
                        <a:t>完善其使用价值并提高附加价值</a:t>
                      </a:r>
                      <a:r>
                        <a:rPr kumimoji="0" lang="zh-CN" altLang="en-US" sz="1400" b="1" i="0" u="none" strike="noStrike" cap="none" normalizeH="0" baseline="0" smtClean="0">
                          <a:ln>
                            <a:noFill/>
                          </a:ln>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90488" marR="90488" marT="44450" marB="44450"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1"/>
                    </a:solidFill>
                  </a:tcPr>
                </a:tc>
              </a:tr>
              <a:tr h="30226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GB" sz="1400" b="1" i="0" u="none" strike="noStrike" cap="none" normalizeH="0" baseline="0" smtClean="0">
                          <a:ln>
                            <a:noFill/>
                          </a:ln>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rPr>
                        <a:t>加工责任人</a:t>
                      </a:r>
                      <a:r>
                        <a:rPr kumimoji="0" lang="zh-CN" altLang="en-US" sz="1400" b="1" i="0" u="none" strike="noStrike" cap="none" normalizeH="0" baseline="0" smtClean="0">
                          <a:ln>
                            <a:noFill/>
                          </a:ln>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90488" marR="90488" marT="44450" marB="44450"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GB" sz="1400" b="1" i="0" u="none" strike="noStrike" cap="none" normalizeH="0" baseline="0" smtClean="0">
                          <a:ln>
                            <a:noFill/>
                          </a:ln>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rPr>
                        <a:t>生产企业</a:t>
                      </a:r>
                      <a:r>
                        <a:rPr kumimoji="0" lang="zh-CN" altLang="en-US" sz="1400" b="1" i="0" u="none" strike="noStrike" cap="none" normalizeH="0" baseline="0" smtClean="0">
                          <a:ln>
                            <a:noFill/>
                          </a:ln>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90488" marR="90488" marT="44450" marB="44450"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GB" sz="1400" b="1" i="0" u="none" strike="noStrike" cap="none" normalizeH="0" baseline="0" smtClean="0">
                          <a:ln>
                            <a:noFill/>
                          </a:ln>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rPr>
                        <a:t>流通企业</a:t>
                      </a:r>
                      <a:r>
                        <a:rPr kumimoji="0" lang="zh-CN" altLang="en-US" sz="1400" b="1" i="0" u="none" strike="noStrike" cap="none" normalizeH="0" baseline="0" smtClean="0">
                          <a:ln>
                            <a:noFill/>
                          </a:ln>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90488" marR="90488" marT="44450" marB="44450"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1"/>
                    </a:solidFill>
                  </a:tcPr>
                </a:tc>
              </a:tr>
              <a:tr h="37973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GB" sz="1400" b="1" i="0" u="none" strike="noStrike" cap="none" normalizeH="0" baseline="0" smtClean="0">
                          <a:ln>
                            <a:noFill/>
                          </a:ln>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rPr>
                        <a:t>加 工 目 的</a:t>
                      </a:r>
                      <a:r>
                        <a:rPr kumimoji="0" lang="zh-CN" altLang="en-US" sz="1400" b="1" i="0" u="none" strike="noStrike" cap="none" normalizeH="0" baseline="0" smtClean="0">
                          <a:ln>
                            <a:noFill/>
                          </a:ln>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90488" marR="90488" marT="44450" marB="44450"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GB" sz="1400" b="1" i="0" u="none" strike="noStrike" cap="none" normalizeH="0" baseline="0" smtClean="0">
                          <a:ln>
                            <a:noFill/>
                          </a:ln>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rPr>
                        <a:t>交换、消费</a:t>
                      </a:r>
                      <a:r>
                        <a:rPr kumimoji="0" lang="zh-CN" altLang="en-US" sz="1400" b="1" i="0" u="none" strike="noStrike" cap="none" normalizeH="0" baseline="0" smtClean="0">
                          <a:ln>
                            <a:noFill/>
                          </a:ln>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90488" marR="90488" marT="44450" marB="44450"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GB" sz="1400" b="1" i="0" u="none" strike="noStrike" cap="none" normalizeH="0" baseline="0" smtClean="0">
                          <a:ln>
                            <a:noFill/>
                          </a:ln>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rPr>
                        <a:t>促进销售、维护产品质量、实现物流高效率</a:t>
                      </a:r>
                      <a:r>
                        <a:rPr kumimoji="0" lang="zh-CN" altLang="en-US" sz="1400" b="1" i="0" u="none" strike="noStrike" cap="none" normalizeH="0" baseline="0" smtClean="0">
                          <a:ln>
                            <a:noFill/>
                          </a:ln>
                          <a:solidFill>
                            <a:schemeClr val="bg1"/>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90488" marR="90488" marT="44450" marB="44450" anchor="ctr"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solidFill>
                      <a:schemeClr val="accent1"/>
                    </a:solidFill>
                  </a:tcPr>
                </a:tc>
              </a:tr>
            </a:tbl>
          </a:graphicData>
        </a:graphic>
      </p:graphicFrame>
      <p:sp>
        <p:nvSpPr>
          <p:cNvPr id="2" name="文本框 1"/>
          <p:cNvSpPr txBox="1"/>
          <p:nvPr/>
        </p:nvSpPr>
        <p:spPr>
          <a:xfrm>
            <a:off x="323850" y="987425"/>
            <a:ext cx="3646805" cy="398780"/>
          </a:xfrm>
          <a:prstGeom prst="rect">
            <a:avLst/>
          </a:prstGeom>
          <a:noFill/>
        </p:spPr>
        <p:txBody>
          <a:bodyPr wrap="square" rtlCol="0">
            <a:spAutoFit/>
          </a:bodyPr>
          <a:lstStyle/>
          <a:p>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流通加工与生产加工的区别</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二、流通加工的性质</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占位符 1"/>
          <p:cNvSpPr>
            <a:spLocks noGrp="1"/>
          </p:cNvSpPr>
          <p:nvPr>
            <p:ph type="body" idx="1"/>
          </p:nvPr>
        </p:nvSpPr>
        <p:spPr>
          <a:xfrm>
            <a:off x="179705" y="1059180"/>
            <a:ext cx="8262620" cy="3666490"/>
          </a:xfrm>
        </p:spPr>
        <p:txBody>
          <a:bodyPr lIns="92075" tIns="46038" rIns="92075" bIns="46038">
            <a:normAutofit fontScale="25000" lnSpcReduction="20000"/>
          </a:bodyPr>
          <a:lstStyle/>
          <a:p>
            <a:pPr algn="just" fontAlgn="auto">
              <a:lnSpc>
                <a:spcPct val="150000"/>
              </a:lnSpc>
              <a:spcBef>
                <a:spcPts val="0"/>
              </a:spcBef>
            </a:pPr>
            <a:r>
              <a:rPr lang="zh-CN" altLang="en-US" sz="7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流通</a:t>
            </a:r>
            <a:r>
              <a:rPr lang="zh-CN" altLang="en-US" sz="7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加工是为了</a:t>
            </a:r>
            <a:r>
              <a:rPr lang="zh-CN" altLang="en-US" sz="7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弥补生产加工的不足</a:t>
            </a:r>
            <a:r>
              <a:rPr lang="zh-CN" altLang="en-US" sz="7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，更有效地满足用户的需求，将一部分加工放在物流过程中完成，而成为</a:t>
            </a:r>
            <a:r>
              <a:rPr lang="zh-CN" altLang="en-US" sz="7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物流的一个组成部分</a:t>
            </a:r>
            <a:r>
              <a:rPr lang="zh-CN" altLang="en-US" sz="7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，是</a:t>
            </a:r>
            <a:r>
              <a:rPr lang="zh-CN" altLang="en-US" sz="7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生产活动在流通领域的延伸，是流通职能的扩充</a:t>
            </a:r>
            <a:r>
              <a:rPr lang="zh-CN" altLang="en-US" sz="7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p>
          <a:p>
            <a:pPr algn="just" fontAlgn="auto">
              <a:lnSpc>
                <a:spcPct val="150000"/>
              </a:lnSpc>
              <a:spcBef>
                <a:spcPts val="0"/>
              </a:spcBef>
            </a:pPr>
            <a:endParaRPr lang="zh-CN" altLang="en-US" sz="7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50000"/>
              </a:lnSpc>
              <a:spcBef>
                <a:spcPts val="0"/>
              </a:spcBef>
            </a:pPr>
            <a:r>
              <a:rPr lang="zh-CN" altLang="en-US" sz="74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流通</a:t>
            </a:r>
            <a:r>
              <a:rPr lang="zh-CN" altLang="en-US" sz="7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加工在现代物流系统中，主要</a:t>
            </a:r>
            <a:r>
              <a:rPr lang="zh-CN" altLang="en-US" sz="7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担负的任务是提高物流系统对用户的服务水平，有提高物流效率和使物流活动增值的作用</a:t>
            </a:r>
            <a:r>
              <a:rPr lang="zh-CN" altLang="en-US" sz="7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p>
          <a:p>
            <a:pPr algn="just" fontAlgn="auto">
              <a:lnSpc>
                <a:spcPct val="150000"/>
              </a:lnSpc>
              <a:spcBef>
                <a:spcPts val="0"/>
              </a:spcBef>
            </a:pPr>
            <a:endParaRPr lang="zh-CN" altLang="en-US" sz="1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xEl>
                                              <p:charRg st="2" end="2"/>
                                            </p:txEl>
                                          </p:spTgt>
                                        </p:tgtEl>
                                        <p:attrNameLst>
                                          <p:attrName>style.visibility</p:attrName>
                                        </p:attrNameLst>
                                      </p:cBhvr>
                                      <p:to>
                                        <p:strVal val="visible"/>
                                      </p:to>
                                    </p:set>
                                    <p:animEffect transition="in" filter="blinds(horizontal)">
                                      <p:cBhvr>
                                        <p:cTn id="7" dur="500"/>
                                        <p:tgtEl>
                                          <p:spTgt spid="2">
                                            <p:txEl>
                                              <p:char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
                                            <p:txEl>
                                              <p:charRg st="140" end="140"/>
                                            </p:txEl>
                                          </p:spTgt>
                                        </p:tgtEl>
                                        <p:attrNameLst>
                                          <p:attrName>style.visibility</p:attrName>
                                        </p:attrNameLst>
                                      </p:cBhvr>
                                      <p:to>
                                        <p:strVal val="visible"/>
                                      </p:to>
                                    </p:set>
                                    <p:animEffect transition="in" filter="blinds(horizontal)">
                                      <p:cBhvr>
                                        <p:cTn id="10" dur="500"/>
                                        <p:tgtEl>
                                          <p:spTgt spid="2">
                                            <p:txEl>
                                              <p:charRg st="140" end="140"/>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
                                            <p:txEl>
                                              <p:charRg st="140" end="140"/>
                                            </p:txEl>
                                          </p:spTgt>
                                        </p:tgtEl>
                                        <p:attrNameLst>
                                          <p:attrName>style.visibility</p:attrName>
                                        </p:attrNameLst>
                                      </p:cBhvr>
                                      <p:to>
                                        <p:strVal val="visible"/>
                                      </p:to>
                                    </p:set>
                                    <p:animEffect transition="in" filter="blinds(horizontal)">
                                      <p:cBhvr>
                                        <p:cTn id="13" dur="500"/>
                                        <p:tgtEl>
                                          <p:spTgt spid="2">
                                            <p:txEl>
                                              <p:charRg st="140" end="14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Y2JjYjAwOGFlNzdiMjk5NDU3ZGQwNzIyYjY2N2UyMDcifQ=="/>
  <p:tag name="KSO_WPP_MARK_KEY" val="623b40bf-cc8b-4140-a3cb-eb11e6becca9"/>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78726e37-d62c-43ce-b724-a0e0b4f0c66c}"/>
  <p:tag name="TABLE_ENDDRAG_ORIGIN_RECT" val="621*154"/>
  <p:tag name="TABLE_ENDDRAG_RECT" val="42*209*621*154"/>
</p:tagLst>
</file>

<file path=ppt/tags/tag1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4550,&quot;width&quot;:9943}"/>
</p:tagLst>
</file>

<file path=ppt/tags/tag2.xml><?xml version="1.0" encoding="utf-8"?>
<p:tagLst xmlns:a="http://schemas.openxmlformats.org/drawingml/2006/main" xmlns:r="http://schemas.openxmlformats.org/officeDocument/2006/relationships" xmlns:p="http://schemas.openxmlformats.org/presentationml/2006/main">
  <p:tag name="COLORS" val="-2;-2;-2;-2;-2;-2"/>
  <p:tag name="COLORSETCLASSNAME" val="ColorSet1"/>
  <p:tag name="SHAPESETGROUPCLASSNAME" val="ShapeSetGroup1"/>
  <p:tag name="SHAPESETCLASSNAME" val="Slide"/>
  <p:tag name="COLORSETGROUPCLASSNAME" val="ColorSetGroup1"/>
  <p:tag name="FONTSETGROUPCLASSNAME" val="FontSetGroup1"/>
  <p:tag name="SHAPECLASSFILE" val="BoschLogo2016.emf"/>
  <p:tag name="MLI" val="1"/>
  <p:tag name="SHAPECLASSNAME" val="LogoOnSlides"/>
  <p:tag name="SHAPECLASSPROTECTIONTYPE" val="15"/>
</p:tagLst>
</file>

<file path=ppt/tags/tag3.xml><?xml version="1.0" encoding="utf-8"?>
<p:tagLst xmlns:a="http://schemas.openxmlformats.org/drawingml/2006/main" xmlns:r="http://schemas.openxmlformats.org/officeDocument/2006/relationships" xmlns:p="http://schemas.openxmlformats.org/presentationml/2006/main">
  <p:tag name="COLORS" val="-2;-2;-2;-2;-2;-2"/>
  <p:tag name="COLORSETCLASSNAME" val="ColorSet1"/>
  <p:tag name="SHAPESETGROUPCLASSNAME" val="ShapeSetGroup1"/>
  <p:tag name="SHAPESETCLASSNAME" val="Slide"/>
  <p:tag name="COLORSETGROUPCLASSNAME" val="ColorSetGroup1"/>
  <p:tag name="FONTSETGROUPCLASSNAME" val="FontSetGroup1"/>
  <p:tag name="SHAPECLASSFILE" val="Bosch-Supergraphic-Bottom-16-9.png"/>
  <p:tag name="MLI" val="1"/>
  <p:tag name="SHAPECLASSNAME" val="ColorBarOnSlides"/>
  <p:tag name="SHAPECLASSPROTECTIONTYPE" val="15"/>
</p:tagLst>
</file>

<file path=ppt/tags/tag4.xml><?xml version="1.0" encoding="utf-8"?>
<p:tagLst xmlns:a="http://schemas.openxmlformats.org/drawingml/2006/main" xmlns:r="http://schemas.openxmlformats.org/officeDocument/2006/relationships" xmlns:p="http://schemas.openxmlformats.org/presentationml/2006/main">
  <p:tag name="FONT" val="Disguised"/>
  <p:tag name="FONTSETCLASSNAME" val="FontSet1"/>
  <p:tag name="COLORS" val="-2;-2;-2;-2;-2;-2"/>
  <p:tag name="COLORSETCLASSNAME" val="ColorSet1"/>
  <p:tag name="MLI" val="1"/>
  <p:tag name="SHAPESETGROUPCLASSNAME" val="ShapeSetGroup1"/>
  <p:tag name="SHAPESETCLASSNAME" val="TitleSlide"/>
  <p:tag name="COLORSETGROUPCLASSNAME" val="ColorSetGroup1"/>
  <p:tag name="FONTSETGROUPCLASSNAME" val="FontSetGroup1"/>
  <p:tag name="SHAPECLASSNAME" val="HiddenSubtitle"/>
  <p:tag name="SHAPECLASSPROTECTIONTYPE" val="0"/>
  <p:tag name="ML_SENDTOBACK" val=" 1"/>
</p:tagLst>
</file>

<file path=ppt/tags/tag5.xml><?xml version="1.0" encoding="utf-8"?>
<p:tagLst xmlns:a="http://schemas.openxmlformats.org/drawingml/2006/main" xmlns:r="http://schemas.openxmlformats.org/officeDocument/2006/relationships" xmlns:p="http://schemas.openxmlformats.org/presentationml/2006/main">
  <p:tag name="FONT" val="Reg80"/>
  <p:tag name="FONTSETCLASSNAME" val="FontSet1"/>
  <p:tag name="COLORS" val="-2;-2;-2;-2;White;-2"/>
  <p:tag name="COLORSETCLASSNAME" val="ColorSet1"/>
  <p:tag name="MLI" val="1"/>
  <p:tag name="SHAPESETGROUPCLASSNAME" val="ShapeSetGroup1"/>
  <p:tag name="SHAPESETCLASSNAME" val="TitleSlide"/>
  <p:tag name="COLORSETGROUPCLASSNAME" val="ColorSetGroup1"/>
  <p:tag name="FONTSETGROUPCLASSNAME" val="FontSetGroup1"/>
  <p:tag name="SHAPECLASSNAME" val="TitleOnTitleSlides"/>
  <p:tag name="SHAPECLASSPROTECTIONTYPE" val="0"/>
</p:tagLst>
</file>

<file path=ppt/tags/tag6.xml><?xml version="1.0" encoding="utf-8"?>
<p:tagLst xmlns:a="http://schemas.openxmlformats.org/drawingml/2006/main" xmlns:r="http://schemas.openxmlformats.org/officeDocument/2006/relationships" xmlns:p="http://schemas.openxmlformats.org/presentationml/2006/main">
  <p:tag name="COLORS" val="-2;-2;-2;-2;-2;-2"/>
  <p:tag name="COLORSETCLASSNAME" val="ColorSet1"/>
  <p:tag name="SHAPESETGROUPCLASSNAME" val="ShapeSetGroup1"/>
  <p:tag name="SHAPESETCLASSNAME" val="Slide"/>
  <p:tag name="COLORSETGROUPCLASSNAME" val="ColorSetGroup1"/>
  <p:tag name="FONTSETGROUPCLASSNAME" val="FontSetGroup1"/>
  <p:tag name="SHAPECLASSFILE" val="BoschLogo2016.emf"/>
  <p:tag name="MLI" val="1"/>
  <p:tag name="SHAPECLASSNAME" val="LogoOnSlides"/>
  <p:tag name="SHAPECLASSPROTECTIONTYPE" val="15"/>
</p:tagLst>
</file>

<file path=ppt/tags/tag7.xml><?xml version="1.0" encoding="utf-8"?>
<p:tagLst xmlns:a="http://schemas.openxmlformats.org/drawingml/2006/main" xmlns:r="http://schemas.openxmlformats.org/officeDocument/2006/relationships" xmlns:p="http://schemas.openxmlformats.org/presentationml/2006/main">
  <p:tag name="COLORS" val="-2;-2;-2;-2;-2;-2"/>
  <p:tag name="COLORSETCLASSNAME" val="ColorSet1"/>
  <p:tag name="SHAPESETGROUPCLASSNAME" val="ShapeSetGroup1"/>
  <p:tag name="SHAPESETCLASSNAME" val="Slide"/>
  <p:tag name="COLORSETGROUPCLASSNAME" val="ColorSetGroup1"/>
  <p:tag name="FONTSETGROUPCLASSNAME" val="FontSetGroup1"/>
  <p:tag name="SHAPECLASSFILE" val="Bosch-Supergraphic-Bottom-16-9.png"/>
  <p:tag name="MLI" val="1"/>
  <p:tag name="SHAPECLASSNAME" val="ColorBarOnSlides"/>
  <p:tag name="SHAPECLASSPROTECTIONTYPE" val="15"/>
</p:tagLst>
</file>

<file path=ppt/tags/tag8.xml><?xml version="1.0" encoding="utf-8"?>
<p:tagLst xmlns:a="http://schemas.openxmlformats.org/drawingml/2006/main" xmlns:r="http://schemas.openxmlformats.org/officeDocument/2006/relationships" xmlns:p="http://schemas.openxmlformats.org/presentationml/2006/main">
  <p:tag name="FONT" val="Disguised"/>
  <p:tag name="FONTSETCLASSNAME" val="FontSet1"/>
  <p:tag name="COLORS" val="-2;-2;-2;-2;-2;-2"/>
  <p:tag name="COLORSETCLASSNAME" val="ColorSet1"/>
  <p:tag name="MLI" val="1"/>
  <p:tag name="SHAPESETGROUPCLASSNAME" val="ShapeSetGroup1"/>
  <p:tag name="SHAPESETCLASSNAME" val="TitleSlide"/>
  <p:tag name="COLORSETGROUPCLASSNAME" val="ColorSetGroup1"/>
  <p:tag name="FONTSETGROUPCLASSNAME" val="FontSetGroup1"/>
  <p:tag name="SHAPECLASSNAME" val="HiddenSubtitle"/>
  <p:tag name="SHAPECLASSPROTECTIONTYPE" val="0"/>
  <p:tag name="ML_SENDTOBACK" val=" 1"/>
</p:tagLst>
</file>

<file path=ppt/tags/tag9.xml><?xml version="1.0" encoding="utf-8"?>
<p:tagLst xmlns:a="http://schemas.openxmlformats.org/drawingml/2006/main" xmlns:r="http://schemas.openxmlformats.org/officeDocument/2006/relationships" xmlns:p="http://schemas.openxmlformats.org/presentationml/2006/main">
  <p:tag name="FONT" val="Reg80"/>
  <p:tag name="FONTSETCLASSNAME" val="FontSet1"/>
  <p:tag name="COLORS" val="-2;-2;-2;-2;White;-2"/>
  <p:tag name="COLORSETCLASSNAME" val="ColorSet1"/>
  <p:tag name="MLI" val="1"/>
  <p:tag name="SHAPESETGROUPCLASSNAME" val="ShapeSetGroup1"/>
  <p:tag name="SHAPESETCLASSNAME" val="TitleSlide"/>
  <p:tag name="COLORSETGROUPCLASSNAME" val="ColorSetGroup1"/>
  <p:tag name="FONTSETGROUPCLASSNAME" val="FontSetGroup1"/>
  <p:tag name="SHAPECLASSNAME" val="TitleOnTitleSlides"/>
  <p:tag name="SHAPECLASSPROTECTIONTYPE" val="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osch">
  <a:themeElements>
    <a:clrScheme name="Custom 1">
      <a:dk1>
        <a:sysClr val="windowText" lastClr="000000"/>
      </a:dk1>
      <a:lt1>
        <a:sysClr val="window" lastClr="FFFFFF"/>
      </a:lt1>
      <a:dk2>
        <a:srgbClr val="424C58"/>
      </a:dk2>
      <a:lt2>
        <a:srgbClr val="B2B3B5"/>
      </a:lt2>
      <a:accent1>
        <a:srgbClr val="A80163"/>
      </a:accent1>
      <a:accent2>
        <a:srgbClr val="3F136C"/>
      </a:accent2>
      <a:accent3>
        <a:srgbClr val="08427E"/>
      </a:accent3>
      <a:accent4>
        <a:srgbClr val="0E78C5"/>
      </a:accent4>
      <a:accent5>
        <a:srgbClr val="1399A0"/>
      </a:accent5>
      <a:accent6>
        <a:srgbClr val="67B419"/>
      </a:accent6>
      <a:hlink>
        <a:srgbClr val="738CB4"/>
      </a:hlink>
      <a:folHlink>
        <a:srgbClr val="B0BBD0"/>
      </a:folHlink>
    </a:clrScheme>
    <a:fontScheme name="Custom 1">
      <a:majorFont>
        <a:latin typeface="Bosch Office Sans"/>
        <a:ea typeface=""/>
        <a:cs typeface=""/>
      </a:majorFont>
      <a:minorFont>
        <a:latin typeface="Bosch Offic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9525" cap="flat" cmpd="sng" algn="ctr">
          <a:solidFill>
            <a:srgbClr val="3F136C"/>
          </a:solidFill>
          <a:prstDash val="solid"/>
        </a:ln>
      </a:spPr>
      <a:bodyPr rtlCol="0" anchor="ctr"/>
      <a:lstStyle>
        <a:defPPr marL="0" marR="0" indent="0" algn="ctr" defTabSz="914400" eaLnBrk="1" fontAlgn="auto" latinLnBrk="0" hangingPunct="1">
          <a:lnSpc>
            <a:spcPct val="100000"/>
          </a:lnSpc>
          <a:spcBef>
            <a:spcPts val="0"/>
          </a:spcBef>
          <a:spcAft>
            <a:spcPts val="0"/>
          </a:spcAft>
          <a:buClrTx/>
          <a:buSzTx/>
          <a:buFontTx/>
          <a:buNone/>
          <a:defRPr kumimoji="0" sz="1800" b="0" i="0" u="none" strike="noStrike" kern="0" cap="none" spc="0" normalizeH="0" baseline="0" noProof="0" dirty="0" smtClean="0">
            <a:ln>
              <a:noFill/>
            </a:ln>
            <a:solidFill>
              <a:srgbClr val="000000"/>
            </a:solidFill>
            <a:effectLst/>
            <a:uLnTx/>
            <a:uFillTx/>
            <a:latin typeface="Bosch Office Sans"/>
            <a:ea typeface="+mn-ea"/>
            <a:cs typeface="+mn-cs"/>
          </a:defRPr>
        </a:defPPr>
      </a:lstStyle>
    </a:spDef>
    <a:txDef>
      <a:spPr>
        <a:noFill/>
      </a:spPr>
      <a:bodyPr wrap="square" lIns="0" tIns="0" rIns="0" bIns="0" rtlCol="0">
        <a:noAutofit/>
      </a:bodyPr>
      <a:lstStyle>
        <a:defPPr marR="0" defTabSz="914400" eaLnBrk="1" fontAlgn="auto" latinLnBrk="0" hangingPunct="1">
          <a:lnSpc>
            <a:spcPts val="2300"/>
          </a:lnSpc>
          <a:spcBef>
            <a:spcPts val="500"/>
          </a:spcBef>
          <a:spcAft>
            <a:spcPts val="0"/>
          </a:spcAft>
          <a:buClrTx/>
          <a:buSzTx/>
          <a:buFontTx/>
          <a:buNone/>
          <a:defRPr kumimoji="0" sz="1800" b="0" i="0" u="none" strike="noStrike" kern="0" cap="none" spc="0" normalizeH="0" baseline="0" noProof="0" dirty="0" smtClean="0">
            <a:ln>
              <a:noFill/>
            </a:ln>
            <a:solidFill>
              <a:srgbClr val="000000"/>
            </a:solidFill>
            <a:effectLst/>
            <a:uLnTx/>
            <a:uFillTx/>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Bosch">
  <a:themeElements>
    <a:clrScheme name="Custom 1">
      <a:dk1>
        <a:sysClr val="windowText" lastClr="000000"/>
      </a:dk1>
      <a:lt1>
        <a:sysClr val="window" lastClr="FFFFFF"/>
      </a:lt1>
      <a:dk2>
        <a:srgbClr val="424C58"/>
      </a:dk2>
      <a:lt2>
        <a:srgbClr val="B2B3B5"/>
      </a:lt2>
      <a:accent1>
        <a:srgbClr val="A80163"/>
      </a:accent1>
      <a:accent2>
        <a:srgbClr val="3F136C"/>
      </a:accent2>
      <a:accent3>
        <a:srgbClr val="08427E"/>
      </a:accent3>
      <a:accent4>
        <a:srgbClr val="0E78C5"/>
      </a:accent4>
      <a:accent5>
        <a:srgbClr val="1399A0"/>
      </a:accent5>
      <a:accent6>
        <a:srgbClr val="67B419"/>
      </a:accent6>
      <a:hlink>
        <a:srgbClr val="738CB4"/>
      </a:hlink>
      <a:folHlink>
        <a:srgbClr val="B0BBD0"/>
      </a:folHlink>
    </a:clrScheme>
    <a:fontScheme name="Custom 1">
      <a:majorFont>
        <a:latin typeface="Bosch Office Sans"/>
        <a:ea typeface=""/>
        <a:cs typeface=""/>
      </a:majorFont>
      <a:minorFont>
        <a:latin typeface="Bosch Offic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9525" cap="flat" cmpd="sng" algn="ctr">
          <a:solidFill>
            <a:srgbClr val="3F136C"/>
          </a:solidFill>
          <a:prstDash val="solid"/>
        </a:ln>
      </a:spPr>
      <a:bodyPr rtlCol="0" anchor="ctr"/>
      <a:lstStyle>
        <a:defPPr marL="0" marR="0" indent="0" algn="ctr" defTabSz="914400" eaLnBrk="1" fontAlgn="auto" latinLnBrk="0" hangingPunct="1">
          <a:lnSpc>
            <a:spcPct val="100000"/>
          </a:lnSpc>
          <a:spcBef>
            <a:spcPts val="0"/>
          </a:spcBef>
          <a:spcAft>
            <a:spcPts val="0"/>
          </a:spcAft>
          <a:buClrTx/>
          <a:buSzTx/>
          <a:buFontTx/>
          <a:buNone/>
          <a:defRPr kumimoji="0" sz="1800" b="0" i="0" u="none" strike="noStrike" kern="0" cap="none" spc="0" normalizeH="0" baseline="0" noProof="0" dirty="0" smtClean="0">
            <a:ln>
              <a:noFill/>
            </a:ln>
            <a:solidFill>
              <a:srgbClr val="000000"/>
            </a:solidFill>
            <a:effectLst/>
            <a:uLnTx/>
            <a:uFillTx/>
            <a:latin typeface="Bosch Office Sans"/>
            <a:ea typeface="+mn-ea"/>
            <a:cs typeface="+mn-cs"/>
          </a:defRPr>
        </a:defPPr>
      </a:lstStyle>
    </a:spDef>
    <a:txDef>
      <a:spPr>
        <a:noFill/>
      </a:spPr>
      <a:bodyPr wrap="square" lIns="0" tIns="0" rIns="0" bIns="0" rtlCol="0">
        <a:noAutofit/>
      </a:bodyPr>
      <a:lstStyle>
        <a:defPPr marR="0" defTabSz="914400" eaLnBrk="1" fontAlgn="auto" latinLnBrk="0" hangingPunct="1">
          <a:lnSpc>
            <a:spcPts val="2300"/>
          </a:lnSpc>
          <a:spcBef>
            <a:spcPts val="500"/>
          </a:spcBef>
          <a:spcAft>
            <a:spcPts val="0"/>
          </a:spcAft>
          <a:buClrTx/>
          <a:buSzTx/>
          <a:buFontTx/>
          <a:buNone/>
          <a:defRPr kumimoji="0" sz="1800" b="0" i="0" u="none" strike="noStrike" kern="0" cap="none" spc="0" normalizeH="0" baseline="0" noProof="0" dirty="0" smtClean="0">
            <a:ln>
              <a:noFill/>
            </a:ln>
            <a:solidFill>
              <a:srgbClr val="000000"/>
            </a:solidFill>
            <a:effectLst/>
            <a:uLnTx/>
            <a:uFillTx/>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78</TotalTime>
  <Words>1662</Words>
  <Application>Microsoft Office PowerPoint</Application>
  <PresentationFormat>全屏显示(16:9)</PresentationFormat>
  <Paragraphs>206</Paragraphs>
  <Slides>30</Slides>
  <Notes>28</Notes>
  <HiddenSlides>0</HiddenSlides>
  <MMClips>0</MMClips>
  <ScaleCrop>false</ScaleCrop>
  <HeadingPairs>
    <vt:vector size="6" baseType="variant">
      <vt:variant>
        <vt:lpstr>已用的字体</vt:lpstr>
      </vt:variant>
      <vt:variant>
        <vt:i4>10</vt:i4>
      </vt:variant>
      <vt:variant>
        <vt:lpstr>主题</vt:lpstr>
      </vt:variant>
      <vt:variant>
        <vt:i4>6</vt:i4>
      </vt:variant>
      <vt:variant>
        <vt:lpstr>幻灯片标题</vt:lpstr>
      </vt:variant>
      <vt:variant>
        <vt:i4>30</vt:i4>
      </vt:variant>
    </vt:vector>
  </HeadingPairs>
  <TitlesOfParts>
    <vt:vector size="46" baseType="lpstr">
      <vt:lpstr>Bosch Office Sans</vt:lpstr>
      <vt:lpstr>Microsoft YaHei UI</vt:lpstr>
      <vt:lpstr>黑体</vt:lpstr>
      <vt:lpstr>华文楷体</vt:lpstr>
      <vt:lpstr>宋体</vt:lpstr>
      <vt:lpstr>微软雅黑</vt:lpstr>
      <vt:lpstr>Arial</vt:lpstr>
      <vt:lpstr>Calibri</vt:lpstr>
      <vt:lpstr>Times New Roman</vt:lpstr>
      <vt:lpstr>Wingdings 3</vt:lpstr>
      <vt:lpstr>Office 主题​​</vt:lpstr>
      <vt:lpstr>Bosch</vt:lpstr>
      <vt:lpstr>1_Bosch</vt:lpstr>
      <vt:lpstr>5_Office Theme</vt:lpstr>
      <vt:lpstr>Office Theme</vt:lpstr>
      <vt:lpstr>2_Office Theme</vt:lpstr>
      <vt:lpstr>PowerPoint 演示文稿</vt:lpstr>
      <vt:lpstr>PowerPoint 演示文稿</vt:lpstr>
      <vt:lpstr>PowerPoint 演示文稿</vt:lpstr>
      <vt:lpstr>任务五</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nsq15050797017@outlook.com</dc:creator>
  <cp:lastModifiedBy>AutoBVT</cp:lastModifiedBy>
  <cp:revision>572</cp:revision>
  <dcterms:created xsi:type="dcterms:W3CDTF">2020-05-27T12:17:00Z</dcterms:created>
  <dcterms:modified xsi:type="dcterms:W3CDTF">2025-08-23T02:10:56Z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2052-11.1.0.12644</vt:lpwstr>
  </property>
  <property fmtid="{D5CDD505-2E9C-101B-9397-08002B2CF9AE}" pid="3" name="ICV">
    <vt:lpwstr>E57245E1F8D44576BD69F7A1FDEDD004</vt:lpwstr>
  </property>
</Properties>
</file>